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0" r:id="rId2"/>
  </p:sldMasterIdLst>
  <p:notesMasterIdLst>
    <p:notesMasterId r:id="rId25"/>
  </p:notesMasterIdLst>
  <p:handoutMasterIdLst>
    <p:handoutMasterId r:id="rId26"/>
  </p:handoutMasterIdLst>
  <p:sldIdLst>
    <p:sldId id="257" r:id="rId3"/>
    <p:sldId id="413" r:id="rId4"/>
    <p:sldId id="402" r:id="rId5"/>
    <p:sldId id="405" r:id="rId6"/>
    <p:sldId id="414" r:id="rId7"/>
    <p:sldId id="278" r:id="rId8"/>
    <p:sldId id="298" r:id="rId9"/>
    <p:sldId id="406" r:id="rId10"/>
    <p:sldId id="335" r:id="rId11"/>
    <p:sldId id="377" r:id="rId12"/>
    <p:sldId id="371" r:id="rId13"/>
    <p:sldId id="384" r:id="rId14"/>
    <p:sldId id="387" r:id="rId15"/>
    <p:sldId id="409" r:id="rId16"/>
    <p:sldId id="344" r:id="rId17"/>
    <p:sldId id="284" r:id="rId18"/>
    <p:sldId id="392" r:id="rId19"/>
    <p:sldId id="325" r:id="rId20"/>
    <p:sldId id="396" r:id="rId21"/>
    <p:sldId id="355" r:id="rId22"/>
    <p:sldId id="347" r:id="rId23"/>
    <p:sldId id="401" r:id="rId24"/>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and Legal Slides" id="{65AB700F-8190-4A0E-ADC2-AB60D5CA0D37}">
          <p14:sldIdLst>
            <p14:sldId id="257"/>
            <p14:sldId id="413"/>
          </p14:sldIdLst>
        </p14:section>
        <p14:section name="Overivew of Workshop Material" id="{1611EBF0-E162-4469-B03F-DC31C1561B07}">
          <p14:sldIdLst>
            <p14:sldId id="402"/>
            <p14:sldId id="405"/>
            <p14:sldId id="414"/>
          </p14:sldIdLst>
        </p14:section>
        <p14:section name="Introduction to Industry 4.0" id="{D2BF7E65-31E8-454C-8EDA-003F4AB69F7A}">
          <p14:sldIdLst>
            <p14:sldId id="278"/>
            <p14:sldId id="298"/>
            <p14:sldId id="406"/>
            <p14:sldId id="335"/>
            <p14:sldId id="377"/>
            <p14:sldId id="371"/>
            <p14:sldId id="384"/>
            <p14:sldId id="387"/>
          </p14:sldIdLst>
        </p14:section>
        <p14:section name="Market and Government Actions" id="{AC9742D6-1D10-4E49-BF29-741AD83B9398}">
          <p14:sldIdLst>
            <p14:sldId id="409"/>
          </p14:sldIdLst>
        </p14:section>
        <p14:section name="Intel's Vison" id="{DBBE4233-8332-4CE7-901C-231FEE5848F3}">
          <p14:sldIdLst>
            <p14:sldId id="344"/>
            <p14:sldId id="284"/>
            <p14:sldId id="392"/>
            <p14:sldId id="325"/>
            <p14:sldId id="396"/>
          </p14:sldIdLst>
        </p14:section>
        <p14:section name="Case Studies and Examples" id="{B22DA43F-B2D4-45F9-A2D7-4BAC6C18E79B}">
          <p14:sldIdLst>
            <p14:sldId id="355"/>
          </p14:sldIdLst>
        </p14:section>
        <p14:section name="Conclusion and Resources" id="{A9E34312-1D17-41F3-AAB6-3F129591F4EF}">
          <p14:sldIdLst>
            <p14:sldId id="347"/>
            <p14:sldId id="40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FF"/>
    <a:srgbClr val="CBA9E5"/>
    <a:srgbClr val="0073D4"/>
    <a:srgbClr val="007379"/>
    <a:srgbClr val="003E79"/>
    <a:srgbClr val="00FF00"/>
    <a:srgbClr val="D0E600"/>
    <a:srgbClr val="788500"/>
    <a:srgbClr val="DC8500"/>
    <a:srgbClr val="FFDD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003" autoAdjust="0"/>
    <p:restoredTop sz="95220" autoAdjust="0"/>
  </p:normalViewPr>
  <p:slideViewPr>
    <p:cSldViewPr snapToGrid="0">
      <p:cViewPr varScale="1">
        <p:scale>
          <a:sx n="86" d="100"/>
          <a:sy n="86" d="100"/>
        </p:scale>
        <p:origin x="350" y="53"/>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40" d="100"/>
        <a:sy n="140" d="100"/>
      </p:scale>
      <p:origin x="0" y="-29203"/>
    </p:cViewPr>
  </p:sorterViewPr>
  <p:notesViewPr>
    <p:cSldViewPr snapToGrid="0">
      <p:cViewPr varScale="1">
        <p:scale>
          <a:sx n="67" d="100"/>
          <a:sy n="67" d="100"/>
        </p:scale>
        <p:origin x="3120"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F20329-7F6F-4147-867A-A01395AFC9BE}" type="doc">
      <dgm:prSet loTypeId="urn:microsoft.com/office/officeart/2005/8/layout/cycle6" loCatId="cycle" qsTypeId="urn:microsoft.com/office/officeart/2005/8/quickstyle/simple5" qsCatId="simple" csTypeId="urn:microsoft.com/office/officeart/2005/8/colors/accent1_2" csCatId="accent1" phldr="1"/>
      <dgm:spPr/>
      <dgm:t>
        <a:bodyPr/>
        <a:lstStyle/>
        <a:p>
          <a:endParaRPr lang="en-US"/>
        </a:p>
      </dgm:t>
    </dgm:pt>
    <dgm:pt modelId="{65FBD652-C1D1-4F7A-9FD1-83FDC7E5E1ED}">
      <dgm:prSet phldrT="[Text]"/>
      <dgm:spPr/>
      <dgm:t>
        <a:bodyPr/>
        <a:lstStyle/>
        <a:p>
          <a:r>
            <a:rPr lang="en-US" dirty="0" smtClean="0"/>
            <a:t>Silicon Based Security</a:t>
          </a:r>
          <a:endParaRPr lang="en-US" dirty="0"/>
        </a:p>
      </dgm:t>
    </dgm:pt>
    <dgm:pt modelId="{BC041DAF-1C48-4C04-8035-B4331F98B5ED}" type="parTrans" cxnId="{51331A1B-4F52-4A87-A4B2-6BE47EC95814}">
      <dgm:prSet/>
      <dgm:spPr/>
      <dgm:t>
        <a:bodyPr/>
        <a:lstStyle/>
        <a:p>
          <a:endParaRPr lang="en-US"/>
        </a:p>
      </dgm:t>
    </dgm:pt>
    <dgm:pt modelId="{601F3605-A9DC-4AA6-A459-9D4DB25E94CD}" type="sibTrans" cxnId="{51331A1B-4F52-4A87-A4B2-6BE47EC95814}">
      <dgm:prSet/>
      <dgm:spPr/>
      <dgm:t>
        <a:bodyPr/>
        <a:lstStyle/>
        <a:p>
          <a:endParaRPr lang="en-US"/>
        </a:p>
      </dgm:t>
    </dgm:pt>
    <dgm:pt modelId="{5B7C90FB-80FD-448E-B9AC-AE9EE6C02212}">
      <dgm:prSet phldrT="[Text]"/>
      <dgm:spPr/>
      <dgm:t>
        <a:bodyPr/>
        <a:lstStyle/>
        <a:p>
          <a:r>
            <a:rPr lang="en-US" dirty="0" smtClean="0"/>
            <a:t>Human-Machine Interfaces</a:t>
          </a:r>
          <a:endParaRPr lang="en-US" dirty="0"/>
        </a:p>
      </dgm:t>
    </dgm:pt>
    <dgm:pt modelId="{F582FB2F-0272-48D4-B924-19722BC3A623}" type="parTrans" cxnId="{ED9621BE-0E43-4C79-B13C-E303011F3143}">
      <dgm:prSet/>
      <dgm:spPr/>
      <dgm:t>
        <a:bodyPr/>
        <a:lstStyle/>
        <a:p>
          <a:endParaRPr lang="en-US"/>
        </a:p>
      </dgm:t>
    </dgm:pt>
    <dgm:pt modelId="{346D5953-C992-4473-B632-5F1D941C9E46}" type="sibTrans" cxnId="{ED9621BE-0E43-4C79-B13C-E303011F3143}">
      <dgm:prSet/>
      <dgm:spPr/>
      <dgm:t>
        <a:bodyPr/>
        <a:lstStyle/>
        <a:p>
          <a:endParaRPr lang="en-US"/>
        </a:p>
      </dgm:t>
    </dgm:pt>
    <dgm:pt modelId="{2EDB7F5A-61C9-42E2-B4CC-EBD3AA816D8E}">
      <dgm:prSet phldrT="[Text]"/>
      <dgm:spPr/>
      <dgm:t>
        <a:bodyPr/>
        <a:lstStyle/>
        <a:p>
          <a:r>
            <a:rPr lang="en-US" dirty="0" err="1" smtClean="0"/>
            <a:t>IoT</a:t>
          </a:r>
          <a:endParaRPr lang="en-US" dirty="0"/>
        </a:p>
      </dgm:t>
    </dgm:pt>
    <dgm:pt modelId="{EC14AD80-571E-4114-AB0D-A0EC5273CF03}" type="parTrans" cxnId="{EF171C3E-E023-4AC7-BA6C-BC65DEB149D6}">
      <dgm:prSet/>
      <dgm:spPr/>
      <dgm:t>
        <a:bodyPr/>
        <a:lstStyle/>
        <a:p>
          <a:endParaRPr lang="en-US"/>
        </a:p>
      </dgm:t>
    </dgm:pt>
    <dgm:pt modelId="{C68B3AF8-4345-4511-879F-3459CAD328BD}" type="sibTrans" cxnId="{EF171C3E-E023-4AC7-BA6C-BC65DEB149D6}">
      <dgm:prSet/>
      <dgm:spPr/>
      <dgm:t>
        <a:bodyPr/>
        <a:lstStyle/>
        <a:p>
          <a:endParaRPr lang="en-US"/>
        </a:p>
      </dgm:t>
    </dgm:pt>
    <dgm:pt modelId="{D81B4039-F5A1-4798-A4AF-0A1EB97EF454}">
      <dgm:prSet phldrT="[Text]"/>
      <dgm:spPr/>
      <dgm:t>
        <a:bodyPr/>
        <a:lstStyle/>
        <a:p>
          <a:r>
            <a:rPr lang="en-US" dirty="0" smtClean="0"/>
            <a:t>Data Center Computing</a:t>
          </a:r>
          <a:endParaRPr lang="en-US" dirty="0"/>
        </a:p>
      </dgm:t>
    </dgm:pt>
    <dgm:pt modelId="{44C55714-F85B-4B5D-A04D-C4941E55BCA4}" type="parTrans" cxnId="{F6B93882-3B3C-4C9E-AF6B-90C74AD63E80}">
      <dgm:prSet/>
      <dgm:spPr/>
      <dgm:t>
        <a:bodyPr/>
        <a:lstStyle/>
        <a:p>
          <a:endParaRPr lang="en-US"/>
        </a:p>
      </dgm:t>
    </dgm:pt>
    <dgm:pt modelId="{2DF773D1-2E63-4E0D-8C6E-59EB5AAEA35E}" type="sibTrans" cxnId="{F6B93882-3B3C-4C9E-AF6B-90C74AD63E80}">
      <dgm:prSet/>
      <dgm:spPr/>
      <dgm:t>
        <a:bodyPr/>
        <a:lstStyle/>
        <a:p>
          <a:endParaRPr lang="en-US"/>
        </a:p>
      </dgm:t>
    </dgm:pt>
    <dgm:pt modelId="{B3E50EDE-FAAF-44AB-986D-F9139E544E00}">
      <dgm:prSet phldrT="[Text]"/>
      <dgm:spPr/>
      <dgm:t>
        <a:bodyPr/>
        <a:lstStyle/>
        <a:p>
          <a:r>
            <a:rPr lang="en-US" dirty="0" smtClean="0"/>
            <a:t>Smart Sensors</a:t>
          </a:r>
          <a:endParaRPr lang="en-US" dirty="0"/>
        </a:p>
      </dgm:t>
    </dgm:pt>
    <dgm:pt modelId="{60186020-5FC8-4736-BC88-24547BAC72BA}" type="parTrans" cxnId="{D2FD2203-6054-4553-8DFC-9773156E1A2B}">
      <dgm:prSet/>
      <dgm:spPr/>
      <dgm:t>
        <a:bodyPr/>
        <a:lstStyle/>
        <a:p>
          <a:endParaRPr lang="en-US"/>
        </a:p>
      </dgm:t>
    </dgm:pt>
    <dgm:pt modelId="{6B9D3FC1-3B78-44C8-B3AE-0594874171C3}" type="sibTrans" cxnId="{D2FD2203-6054-4553-8DFC-9773156E1A2B}">
      <dgm:prSet/>
      <dgm:spPr/>
      <dgm:t>
        <a:bodyPr/>
        <a:lstStyle/>
        <a:p>
          <a:endParaRPr lang="en-US"/>
        </a:p>
      </dgm:t>
    </dgm:pt>
    <dgm:pt modelId="{6E9AA880-F14C-481E-BF1F-3D6CF22D120B}">
      <dgm:prSet phldrT="[Text]"/>
      <dgm:spPr/>
      <dgm:t>
        <a:bodyPr/>
        <a:lstStyle/>
        <a:p>
          <a:r>
            <a:rPr lang="en-US" dirty="0" smtClean="0"/>
            <a:t>Augmented Reality</a:t>
          </a:r>
          <a:endParaRPr lang="en-US" dirty="0"/>
        </a:p>
      </dgm:t>
    </dgm:pt>
    <dgm:pt modelId="{16E26129-95AA-40E4-AA17-206E20E34773}" type="parTrans" cxnId="{78593F60-E48F-4F8C-8177-8464D64F5C0E}">
      <dgm:prSet/>
      <dgm:spPr/>
      <dgm:t>
        <a:bodyPr/>
        <a:lstStyle/>
        <a:p>
          <a:endParaRPr lang="en-US"/>
        </a:p>
      </dgm:t>
    </dgm:pt>
    <dgm:pt modelId="{F473D423-599D-4EC7-B938-6195E63D3475}" type="sibTrans" cxnId="{78593F60-E48F-4F8C-8177-8464D64F5C0E}">
      <dgm:prSet/>
      <dgm:spPr/>
      <dgm:t>
        <a:bodyPr/>
        <a:lstStyle/>
        <a:p>
          <a:endParaRPr lang="en-US"/>
        </a:p>
      </dgm:t>
    </dgm:pt>
    <dgm:pt modelId="{6E79E53E-BD36-4F42-BA3A-49FFB9AAE1B4}">
      <dgm:prSet phldrT="[Text]"/>
      <dgm:spPr/>
      <dgm:t>
        <a:bodyPr/>
        <a:lstStyle/>
        <a:p>
          <a:r>
            <a:rPr lang="en-US" dirty="0" smtClean="0"/>
            <a:t>Mass Customization</a:t>
          </a:r>
          <a:endParaRPr lang="en-US" dirty="0"/>
        </a:p>
      </dgm:t>
    </dgm:pt>
    <dgm:pt modelId="{5A53A831-0AA3-4B20-9918-9FF0239B474A}" type="parTrans" cxnId="{076CA602-58B1-4B73-AF11-91504BB31F0C}">
      <dgm:prSet/>
      <dgm:spPr/>
      <dgm:t>
        <a:bodyPr/>
        <a:lstStyle/>
        <a:p>
          <a:endParaRPr lang="en-US"/>
        </a:p>
      </dgm:t>
    </dgm:pt>
    <dgm:pt modelId="{D560A72C-EAF0-4900-A1F4-E38559C428EB}" type="sibTrans" cxnId="{076CA602-58B1-4B73-AF11-91504BB31F0C}">
      <dgm:prSet/>
      <dgm:spPr/>
      <dgm:t>
        <a:bodyPr/>
        <a:lstStyle/>
        <a:p>
          <a:endParaRPr lang="en-US"/>
        </a:p>
      </dgm:t>
    </dgm:pt>
    <dgm:pt modelId="{4E45A545-F859-4F9E-9638-6BFEF7F98DCA}">
      <dgm:prSet phldrT="[Text]"/>
      <dgm:spPr/>
      <dgm:t>
        <a:bodyPr/>
        <a:lstStyle/>
        <a:p>
          <a:r>
            <a:rPr lang="en-US" dirty="0" smtClean="0"/>
            <a:t>Wearables</a:t>
          </a:r>
          <a:endParaRPr lang="en-US" dirty="0"/>
        </a:p>
      </dgm:t>
    </dgm:pt>
    <dgm:pt modelId="{F1D6C03B-62C0-4CF6-989E-B3C814078BD4}" type="parTrans" cxnId="{883F8CB5-5668-4B43-BE6E-71EE5DB584ED}">
      <dgm:prSet/>
      <dgm:spPr/>
      <dgm:t>
        <a:bodyPr/>
        <a:lstStyle/>
        <a:p>
          <a:endParaRPr lang="en-US"/>
        </a:p>
      </dgm:t>
    </dgm:pt>
    <dgm:pt modelId="{957B4DB7-9557-463A-86C4-B455727C5510}" type="sibTrans" cxnId="{883F8CB5-5668-4B43-BE6E-71EE5DB584ED}">
      <dgm:prSet/>
      <dgm:spPr/>
      <dgm:t>
        <a:bodyPr/>
        <a:lstStyle/>
        <a:p>
          <a:endParaRPr lang="en-US"/>
        </a:p>
      </dgm:t>
    </dgm:pt>
    <dgm:pt modelId="{BB85B7E0-455F-4C64-920D-409105D32382}">
      <dgm:prSet phldrT="[Text]"/>
      <dgm:spPr/>
      <dgm:t>
        <a:bodyPr/>
        <a:lstStyle/>
        <a:p>
          <a:r>
            <a:rPr lang="en-US" dirty="0" smtClean="0"/>
            <a:t>3gfdhdgdyehgD Printing</a:t>
          </a:r>
          <a:endParaRPr lang="en-US" dirty="0"/>
        </a:p>
      </dgm:t>
    </dgm:pt>
    <dgm:pt modelId="{7B094D99-6567-475F-8671-23A367F87100}" type="parTrans" cxnId="{CC75B962-7998-41D1-A29A-811122616AF4}">
      <dgm:prSet/>
      <dgm:spPr/>
      <dgm:t>
        <a:bodyPr/>
        <a:lstStyle/>
        <a:p>
          <a:endParaRPr lang="en-US"/>
        </a:p>
      </dgm:t>
    </dgm:pt>
    <dgm:pt modelId="{55CAE376-D877-49A0-ACD0-D9578CD59B81}" type="sibTrans" cxnId="{CC75B962-7998-41D1-A29A-811122616AF4}">
      <dgm:prSet/>
      <dgm:spPr/>
      <dgm:t>
        <a:bodyPr/>
        <a:lstStyle/>
        <a:p>
          <a:endParaRPr lang="en-US"/>
        </a:p>
      </dgm:t>
    </dgm:pt>
    <dgm:pt modelId="{07D3E408-205D-4EF2-AB97-BF1D2E3355DD}">
      <dgm:prSet phldrT="[Text]"/>
      <dgm:spPr/>
      <dgm:t>
        <a:bodyPr/>
        <a:lstStyle/>
        <a:p>
          <a:r>
            <a:rPr lang="en-US" dirty="0" smtClean="0"/>
            <a:t>Artificial Intelligence</a:t>
          </a:r>
          <a:endParaRPr lang="en-US" dirty="0"/>
        </a:p>
      </dgm:t>
    </dgm:pt>
    <dgm:pt modelId="{CAA503B1-4E16-4D61-B29C-343722A2AC6D}" type="parTrans" cxnId="{FBE243B2-3AB3-4D21-B2D1-40DFCC506260}">
      <dgm:prSet/>
      <dgm:spPr/>
      <dgm:t>
        <a:bodyPr/>
        <a:lstStyle/>
        <a:p>
          <a:endParaRPr lang="en-US"/>
        </a:p>
      </dgm:t>
    </dgm:pt>
    <dgm:pt modelId="{962E5113-A860-4321-8C1E-19F0E273F0D0}" type="sibTrans" cxnId="{FBE243B2-3AB3-4D21-B2D1-40DFCC506260}">
      <dgm:prSet/>
      <dgm:spPr/>
      <dgm:t>
        <a:bodyPr/>
        <a:lstStyle/>
        <a:p>
          <a:endParaRPr lang="en-US"/>
        </a:p>
      </dgm:t>
    </dgm:pt>
    <dgm:pt modelId="{A8B9FF36-166D-4E67-B25F-A543DC19CF3D}">
      <dgm:prSet phldrT="[Text]"/>
      <dgm:spPr/>
      <dgm:t>
        <a:bodyPr/>
        <a:lstStyle/>
        <a:p>
          <a:r>
            <a:rPr lang="en-US" dirty="0" smtClean="0"/>
            <a:t>Secure Device Onboard</a:t>
          </a:r>
          <a:endParaRPr lang="en-US" dirty="0"/>
        </a:p>
      </dgm:t>
    </dgm:pt>
    <dgm:pt modelId="{A0D97F82-2020-4A4A-A3C8-425C656D608F}" type="parTrans" cxnId="{847B41B6-A791-4F9B-AE51-190D826087D9}">
      <dgm:prSet/>
      <dgm:spPr/>
      <dgm:t>
        <a:bodyPr/>
        <a:lstStyle/>
        <a:p>
          <a:endParaRPr lang="en-US"/>
        </a:p>
      </dgm:t>
    </dgm:pt>
    <dgm:pt modelId="{294709E0-AC46-4E2D-A997-EF117C3C2F4F}" type="sibTrans" cxnId="{847B41B6-A791-4F9B-AE51-190D826087D9}">
      <dgm:prSet/>
      <dgm:spPr/>
      <dgm:t>
        <a:bodyPr/>
        <a:lstStyle/>
        <a:p>
          <a:endParaRPr lang="en-US"/>
        </a:p>
      </dgm:t>
    </dgm:pt>
    <dgm:pt modelId="{038D64EC-0361-4569-B21D-4BF9E234006E}" type="pres">
      <dgm:prSet presAssocID="{EEF20329-7F6F-4147-867A-A01395AFC9BE}" presName="cycle" presStyleCnt="0">
        <dgm:presLayoutVars>
          <dgm:dir/>
          <dgm:resizeHandles val="exact"/>
        </dgm:presLayoutVars>
      </dgm:prSet>
      <dgm:spPr/>
      <dgm:t>
        <a:bodyPr/>
        <a:lstStyle/>
        <a:p>
          <a:endParaRPr lang="en-US"/>
        </a:p>
      </dgm:t>
    </dgm:pt>
    <dgm:pt modelId="{DF516209-4D29-4ECD-9B75-5314A862194A}" type="pres">
      <dgm:prSet presAssocID="{65FBD652-C1D1-4F7A-9FD1-83FDC7E5E1ED}" presName="node" presStyleLbl="node1" presStyleIdx="0" presStyleCnt="11">
        <dgm:presLayoutVars>
          <dgm:bulletEnabled val="1"/>
        </dgm:presLayoutVars>
      </dgm:prSet>
      <dgm:spPr/>
      <dgm:t>
        <a:bodyPr/>
        <a:lstStyle/>
        <a:p>
          <a:endParaRPr lang="en-US"/>
        </a:p>
      </dgm:t>
    </dgm:pt>
    <dgm:pt modelId="{89F697E0-F08B-435C-A2B2-890D4464DC1F}" type="pres">
      <dgm:prSet presAssocID="{65FBD652-C1D1-4F7A-9FD1-83FDC7E5E1ED}" presName="spNode" presStyleCnt="0"/>
      <dgm:spPr/>
    </dgm:pt>
    <dgm:pt modelId="{DE080EF2-48E0-4018-AD6D-FFAD45BD187F}" type="pres">
      <dgm:prSet presAssocID="{601F3605-A9DC-4AA6-A459-9D4DB25E94CD}" presName="sibTrans" presStyleLbl="sibTrans1D1" presStyleIdx="0" presStyleCnt="11"/>
      <dgm:spPr/>
      <dgm:t>
        <a:bodyPr/>
        <a:lstStyle/>
        <a:p>
          <a:endParaRPr lang="en-US"/>
        </a:p>
      </dgm:t>
    </dgm:pt>
    <dgm:pt modelId="{447D5BF4-15B6-4C0D-AE10-EA5858E19E49}" type="pres">
      <dgm:prSet presAssocID="{5B7C90FB-80FD-448E-B9AC-AE9EE6C02212}" presName="node" presStyleLbl="node1" presStyleIdx="1" presStyleCnt="11">
        <dgm:presLayoutVars>
          <dgm:bulletEnabled val="1"/>
        </dgm:presLayoutVars>
      </dgm:prSet>
      <dgm:spPr/>
      <dgm:t>
        <a:bodyPr/>
        <a:lstStyle/>
        <a:p>
          <a:endParaRPr lang="en-US"/>
        </a:p>
      </dgm:t>
    </dgm:pt>
    <dgm:pt modelId="{12482FBF-D3D9-4EB1-980D-6F3D01C200E2}" type="pres">
      <dgm:prSet presAssocID="{5B7C90FB-80FD-448E-B9AC-AE9EE6C02212}" presName="spNode" presStyleCnt="0"/>
      <dgm:spPr/>
    </dgm:pt>
    <dgm:pt modelId="{FE300D51-9A9D-4032-B11F-A9C77DCB5428}" type="pres">
      <dgm:prSet presAssocID="{346D5953-C992-4473-B632-5F1D941C9E46}" presName="sibTrans" presStyleLbl="sibTrans1D1" presStyleIdx="1" presStyleCnt="11"/>
      <dgm:spPr/>
      <dgm:t>
        <a:bodyPr/>
        <a:lstStyle/>
        <a:p>
          <a:endParaRPr lang="en-US"/>
        </a:p>
      </dgm:t>
    </dgm:pt>
    <dgm:pt modelId="{317EB252-AE47-480C-8701-5357F5CCA76B}" type="pres">
      <dgm:prSet presAssocID="{2EDB7F5A-61C9-42E2-B4CC-EBD3AA816D8E}" presName="node" presStyleLbl="node1" presStyleIdx="2" presStyleCnt="11">
        <dgm:presLayoutVars>
          <dgm:bulletEnabled val="1"/>
        </dgm:presLayoutVars>
      </dgm:prSet>
      <dgm:spPr/>
      <dgm:t>
        <a:bodyPr/>
        <a:lstStyle/>
        <a:p>
          <a:endParaRPr lang="en-US"/>
        </a:p>
      </dgm:t>
    </dgm:pt>
    <dgm:pt modelId="{C405834D-1FC3-494F-A872-1620F8ECBCF3}" type="pres">
      <dgm:prSet presAssocID="{2EDB7F5A-61C9-42E2-B4CC-EBD3AA816D8E}" presName="spNode" presStyleCnt="0"/>
      <dgm:spPr/>
    </dgm:pt>
    <dgm:pt modelId="{9728ED85-269C-46FD-A3CF-3854D18B6736}" type="pres">
      <dgm:prSet presAssocID="{C68B3AF8-4345-4511-879F-3459CAD328BD}" presName="sibTrans" presStyleLbl="sibTrans1D1" presStyleIdx="2" presStyleCnt="11"/>
      <dgm:spPr/>
      <dgm:t>
        <a:bodyPr/>
        <a:lstStyle/>
        <a:p>
          <a:endParaRPr lang="en-US"/>
        </a:p>
      </dgm:t>
    </dgm:pt>
    <dgm:pt modelId="{88C08199-A805-4C92-806C-69CCB9C0DBC7}" type="pres">
      <dgm:prSet presAssocID="{D81B4039-F5A1-4798-A4AF-0A1EB97EF454}" presName="node" presStyleLbl="node1" presStyleIdx="3" presStyleCnt="11">
        <dgm:presLayoutVars>
          <dgm:bulletEnabled val="1"/>
        </dgm:presLayoutVars>
      </dgm:prSet>
      <dgm:spPr/>
      <dgm:t>
        <a:bodyPr/>
        <a:lstStyle/>
        <a:p>
          <a:endParaRPr lang="en-US"/>
        </a:p>
      </dgm:t>
    </dgm:pt>
    <dgm:pt modelId="{1F91AB35-F04A-43D7-8325-AE1AB3EAE7DF}" type="pres">
      <dgm:prSet presAssocID="{D81B4039-F5A1-4798-A4AF-0A1EB97EF454}" presName="spNode" presStyleCnt="0"/>
      <dgm:spPr/>
    </dgm:pt>
    <dgm:pt modelId="{C943E45E-C8FE-4A19-B8EC-F5F5CA13D061}" type="pres">
      <dgm:prSet presAssocID="{2DF773D1-2E63-4E0D-8C6E-59EB5AAEA35E}" presName="sibTrans" presStyleLbl="sibTrans1D1" presStyleIdx="3" presStyleCnt="11"/>
      <dgm:spPr/>
      <dgm:t>
        <a:bodyPr/>
        <a:lstStyle/>
        <a:p>
          <a:endParaRPr lang="en-US"/>
        </a:p>
      </dgm:t>
    </dgm:pt>
    <dgm:pt modelId="{0064A256-3DD1-4BAA-91FF-305534D0A3F6}" type="pres">
      <dgm:prSet presAssocID="{B3E50EDE-FAAF-44AB-986D-F9139E544E00}" presName="node" presStyleLbl="node1" presStyleIdx="4" presStyleCnt="11">
        <dgm:presLayoutVars>
          <dgm:bulletEnabled val="1"/>
        </dgm:presLayoutVars>
      </dgm:prSet>
      <dgm:spPr/>
      <dgm:t>
        <a:bodyPr/>
        <a:lstStyle/>
        <a:p>
          <a:endParaRPr lang="en-US"/>
        </a:p>
      </dgm:t>
    </dgm:pt>
    <dgm:pt modelId="{01AB62E2-6A03-421D-9AB9-F7667D33A09E}" type="pres">
      <dgm:prSet presAssocID="{B3E50EDE-FAAF-44AB-986D-F9139E544E00}" presName="spNode" presStyleCnt="0"/>
      <dgm:spPr/>
    </dgm:pt>
    <dgm:pt modelId="{5D13864E-D6C4-4B55-8850-65EE0CA5BDBD}" type="pres">
      <dgm:prSet presAssocID="{6B9D3FC1-3B78-44C8-B3AE-0594874171C3}" presName="sibTrans" presStyleLbl="sibTrans1D1" presStyleIdx="4" presStyleCnt="11"/>
      <dgm:spPr/>
      <dgm:t>
        <a:bodyPr/>
        <a:lstStyle/>
        <a:p>
          <a:endParaRPr lang="en-US"/>
        </a:p>
      </dgm:t>
    </dgm:pt>
    <dgm:pt modelId="{1852B7A2-3314-49E8-BE4C-7C221CF89596}" type="pres">
      <dgm:prSet presAssocID="{6E9AA880-F14C-481E-BF1F-3D6CF22D120B}" presName="node" presStyleLbl="node1" presStyleIdx="5" presStyleCnt="11">
        <dgm:presLayoutVars>
          <dgm:bulletEnabled val="1"/>
        </dgm:presLayoutVars>
      </dgm:prSet>
      <dgm:spPr/>
      <dgm:t>
        <a:bodyPr/>
        <a:lstStyle/>
        <a:p>
          <a:endParaRPr lang="en-US"/>
        </a:p>
      </dgm:t>
    </dgm:pt>
    <dgm:pt modelId="{483ED7C0-C6FB-425A-A74A-909B5A856FFF}" type="pres">
      <dgm:prSet presAssocID="{6E9AA880-F14C-481E-BF1F-3D6CF22D120B}" presName="spNode" presStyleCnt="0"/>
      <dgm:spPr/>
    </dgm:pt>
    <dgm:pt modelId="{D11B02B0-5FC6-4033-AB29-B03EBAD7E031}" type="pres">
      <dgm:prSet presAssocID="{F473D423-599D-4EC7-B938-6195E63D3475}" presName="sibTrans" presStyleLbl="sibTrans1D1" presStyleIdx="5" presStyleCnt="11"/>
      <dgm:spPr/>
      <dgm:t>
        <a:bodyPr/>
        <a:lstStyle/>
        <a:p>
          <a:endParaRPr lang="en-US"/>
        </a:p>
      </dgm:t>
    </dgm:pt>
    <dgm:pt modelId="{EC50676F-5873-47A3-81B1-03D67D5E7241}" type="pres">
      <dgm:prSet presAssocID="{6E79E53E-BD36-4F42-BA3A-49FFB9AAE1B4}" presName="node" presStyleLbl="node1" presStyleIdx="6" presStyleCnt="11">
        <dgm:presLayoutVars>
          <dgm:bulletEnabled val="1"/>
        </dgm:presLayoutVars>
      </dgm:prSet>
      <dgm:spPr/>
      <dgm:t>
        <a:bodyPr/>
        <a:lstStyle/>
        <a:p>
          <a:endParaRPr lang="en-US"/>
        </a:p>
      </dgm:t>
    </dgm:pt>
    <dgm:pt modelId="{FD17F998-E8BF-4C64-A06C-C74C6254D0AE}" type="pres">
      <dgm:prSet presAssocID="{6E79E53E-BD36-4F42-BA3A-49FFB9AAE1B4}" presName="spNode" presStyleCnt="0"/>
      <dgm:spPr/>
    </dgm:pt>
    <dgm:pt modelId="{4087ED89-D19C-4A1C-A8B5-F833FC6997CE}" type="pres">
      <dgm:prSet presAssocID="{D560A72C-EAF0-4900-A1F4-E38559C428EB}" presName="sibTrans" presStyleLbl="sibTrans1D1" presStyleIdx="6" presStyleCnt="11"/>
      <dgm:spPr/>
      <dgm:t>
        <a:bodyPr/>
        <a:lstStyle/>
        <a:p>
          <a:endParaRPr lang="en-US"/>
        </a:p>
      </dgm:t>
    </dgm:pt>
    <dgm:pt modelId="{36E39079-D8B9-4A2C-A4C7-4D654E653B4F}" type="pres">
      <dgm:prSet presAssocID="{4E45A545-F859-4F9E-9638-6BFEF7F98DCA}" presName="node" presStyleLbl="node1" presStyleIdx="7" presStyleCnt="11">
        <dgm:presLayoutVars>
          <dgm:bulletEnabled val="1"/>
        </dgm:presLayoutVars>
      </dgm:prSet>
      <dgm:spPr/>
      <dgm:t>
        <a:bodyPr/>
        <a:lstStyle/>
        <a:p>
          <a:endParaRPr lang="en-US"/>
        </a:p>
      </dgm:t>
    </dgm:pt>
    <dgm:pt modelId="{42CD7B1C-A5F9-4F50-BE42-90E41CD966B5}" type="pres">
      <dgm:prSet presAssocID="{4E45A545-F859-4F9E-9638-6BFEF7F98DCA}" presName="spNode" presStyleCnt="0"/>
      <dgm:spPr/>
    </dgm:pt>
    <dgm:pt modelId="{2D87B0DE-1AA2-4953-80CD-97A61D6A774A}" type="pres">
      <dgm:prSet presAssocID="{957B4DB7-9557-463A-86C4-B455727C5510}" presName="sibTrans" presStyleLbl="sibTrans1D1" presStyleIdx="7" presStyleCnt="11"/>
      <dgm:spPr/>
      <dgm:t>
        <a:bodyPr/>
        <a:lstStyle/>
        <a:p>
          <a:endParaRPr lang="en-US"/>
        </a:p>
      </dgm:t>
    </dgm:pt>
    <dgm:pt modelId="{4EC33DF4-133F-4DE9-99E9-5EE4110B6685}" type="pres">
      <dgm:prSet presAssocID="{BB85B7E0-455F-4C64-920D-409105D32382}" presName="node" presStyleLbl="node1" presStyleIdx="8" presStyleCnt="11">
        <dgm:presLayoutVars>
          <dgm:bulletEnabled val="1"/>
        </dgm:presLayoutVars>
      </dgm:prSet>
      <dgm:spPr/>
      <dgm:t>
        <a:bodyPr/>
        <a:lstStyle/>
        <a:p>
          <a:endParaRPr lang="en-US"/>
        </a:p>
      </dgm:t>
    </dgm:pt>
    <dgm:pt modelId="{CECD96A0-8615-4493-83A6-BDA0601F3588}" type="pres">
      <dgm:prSet presAssocID="{BB85B7E0-455F-4C64-920D-409105D32382}" presName="spNode" presStyleCnt="0"/>
      <dgm:spPr/>
    </dgm:pt>
    <dgm:pt modelId="{BF47C7C3-49E0-4F24-9591-86E2D5503E54}" type="pres">
      <dgm:prSet presAssocID="{55CAE376-D877-49A0-ACD0-D9578CD59B81}" presName="sibTrans" presStyleLbl="sibTrans1D1" presStyleIdx="8" presStyleCnt="11"/>
      <dgm:spPr/>
      <dgm:t>
        <a:bodyPr/>
        <a:lstStyle/>
        <a:p>
          <a:endParaRPr lang="en-US"/>
        </a:p>
      </dgm:t>
    </dgm:pt>
    <dgm:pt modelId="{285AC200-C62E-48DB-A3C1-EB98819CFBF6}" type="pres">
      <dgm:prSet presAssocID="{07D3E408-205D-4EF2-AB97-BF1D2E3355DD}" presName="node" presStyleLbl="node1" presStyleIdx="9" presStyleCnt="11">
        <dgm:presLayoutVars>
          <dgm:bulletEnabled val="1"/>
        </dgm:presLayoutVars>
      </dgm:prSet>
      <dgm:spPr/>
      <dgm:t>
        <a:bodyPr/>
        <a:lstStyle/>
        <a:p>
          <a:endParaRPr lang="en-US"/>
        </a:p>
      </dgm:t>
    </dgm:pt>
    <dgm:pt modelId="{60B3C531-D825-4FC2-861C-25ACD8A31364}" type="pres">
      <dgm:prSet presAssocID="{07D3E408-205D-4EF2-AB97-BF1D2E3355DD}" presName="spNode" presStyleCnt="0"/>
      <dgm:spPr/>
    </dgm:pt>
    <dgm:pt modelId="{525EC2C0-BE3D-46A8-B885-945E52B312D5}" type="pres">
      <dgm:prSet presAssocID="{962E5113-A860-4321-8C1E-19F0E273F0D0}" presName="sibTrans" presStyleLbl="sibTrans1D1" presStyleIdx="9" presStyleCnt="11"/>
      <dgm:spPr/>
      <dgm:t>
        <a:bodyPr/>
        <a:lstStyle/>
        <a:p>
          <a:endParaRPr lang="en-US"/>
        </a:p>
      </dgm:t>
    </dgm:pt>
    <dgm:pt modelId="{835C017B-9170-42B5-A4D4-F499AC919128}" type="pres">
      <dgm:prSet presAssocID="{A8B9FF36-166D-4E67-B25F-A543DC19CF3D}" presName="node" presStyleLbl="node1" presStyleIdx="10" presStyleCnt="11">
        <dgm:presLayoutVars>
          <dgm:bulletEnabled val="1"/>
        </dgm:presLayoutVars>
      </dgm:prSet>
      <dgm:spPr/>
      <dgm:t>
        <a:bodyPr/>
        <a:lstStyle/>
        <a:p>
          <a:endParaRPr lang="en-US"/>
        </a:p>
      </dgm:t>
    </dgm:pt>
    <dgm:pt modelId="{2B9FEA7F-0E4A-41B0-A7EC-D3846588028C}" type="pres">
      <dgm:prSet presAssocID="{A8B9FF36-166D-4E67-B25F-A543DC19CF3D}" presName="spNode" presStyleCnt="0"/>
      <dgm:spPr/>
    </dgm:pt>
    <dgm:pt modelId="{8BBB38B8-EEA7-47E1-889C-CABAB615CE0A}" type="pres">
      <dgm:prSet presAssocID="{294709E0-AC46-4E2D-A997-EF117C3C2F4F}" presName="sibTrans" presStyleLbl="sibTrans1D1" presStyleIdx="10" presStyleCnt="11"/>
      <dgm:spPr/>
      <dgm:t>
        <a:bodyPr/>
        <a:lstStyle/>
        <a:p>
          <a:endParaRPr lang="en-US"/>
        </a:p>
      </dgm:t>
    </dgm:pt>
  </dgm:ptLst>
  <dgm:cxnLst>
    <dgm:cxn modelId="{8B4B54F2-B807-4571-9F4E-154D45A45BBF}" type="presOf" srcId="{6E79E53E-BD36-4F42-BA3A-49FFB9AAE1B4}" destId="{EC50676F-5873-47A3-81B1-03D67D5E7241}" srcOrd="0" destOrd="0" presId="urn:microsoft.com/office/officeart/2005/8/layout/cycle6"/>
    <dgm:cxn modelId="{6D8A0E75-FFCD-4D19-97B7-499A12E7C6E5}" type="presOf" srcId="{C68B3AF8-4345-4511-879F-3459CAD328BD}" destId="{9728ED85-269C-46FD-A3CF-3854D18B6736}" srcOrd="0" destOrd="0" presId="urn:microsoft.com/office/officeart/2005/8/layout/cycle6"/>
    <dgm:cxn modelId="{194F69BD-3F0C-4537-9C80-112D1F66C838}" type="presOf" srcId="{07D3E408-205D-4EF2-AB97-BF1D2E3355DD}" destId="{285AC200-C62E-48DB-A3C1-EB98819CFBF6}" srcOrd="0" destOrd="0" presId="urn:microsoft.com/office/officeart/2005/8/layout/cycle6"/>
    <dgm:cxn modelId="{CC75B962-7998-41D1-A29A-811122616AF4}" srcId="{EEF20329-7F6F-4147-867A-A01395AFC9BE}" destId="{BB85B7E0-455F-4C64-920D-409105D32382}" srcOrd="8" destOrd="0" parTransId="{7B094D99-6567-475F-8671-23A367F87100}" sibTransId="{55CAE376-D877-49A0-ACD0-D9578CD59B81}"/>
    <dgm:cxn modelId="{EF171C3E-E023-4AC7-BA6C-BC65DEB149D6}" srcId="{EEF20329-7F6F-4147-867A-A01395AFC9BE}" destId="{2EDB7F5A-61C9-42E2-B4CC-EBD3AA816D8E}" srcOrd="2" destOrd="0" parTransId="{EC14AD80-571E-4114-AB0D-A0EC5273CF03}" sibTransId="{C68B3AF8-4345-4511-879F-3459CAD328BD}"/>
    <dgm:cxn modelId="{B54776C1-CA60-4EF3-92AC-9669A953D05E}" type="presOf" srcId="{6B9D3FC1-3B78-44C8-B3AE-0594874171C3}" destId="{5D13864E-D6C4-4B55-8850-65EE0CA5BDBD}" srcOrd="0" destOrd="0" presId="urn:microsoft.com/office/officeart/2005/8/layout/cycle6"/>
    <dgm:cxn modelId="{085E134B-7DDF-4678-9687-1D922B933B8B}" type="presOf" srcId="{55CAE376-D877-49A0-ACD0-D9578CD59B81}" destId="{BF47C7C3-49E0-4F24-9591-86E2D5503E54}" srcOrd="0" destOrd="0" presId="urn:microsoft.com/office/officeart/2005/8/layout/cycle6"/>
    <dgm:cxn modelId="{883F8CB5-5668-4B43-BE6E-71EE5DB584ED}" srcId="{EEF20329-7F6F-4147-867A-A01395AFC9BE}" destId="{4E45A545-F859-4F9E-9638-6BFEF7F98DCA}" srcOrd="7" destOrd="0" parTransId="{F1D6C03B-62C0-4CF6-989E-B3C814078BD4}" sibTransId="{957B4DB7-9557-463A-86C4-B455727C5510}"/>
    <dgm:cxn modelId="{33F0A799-3541-4132-A675-8A32544BC783}" type="presOf" srcId="{F473D423-599D-4EC7-B938-6195E63D3475}" destId="{D11B02B0-5FC6-4033-AB29-B03EBAD7E031}" srcOrd="0" destOrd="0" presId="urn:microsoft.com/office/officeart/2005/8/layout/cycle6"/>
    <dgm:cxn modelId="{49CC723A-A844-400D-90BF-AA1A2167E0D0}" type="presOf" srcId="{D560A72C-EAF0-4900-A1F4-E38559C428EB}" destId="{4087ED89-D19C-4A1C-A8B5-F833FC6997CE}" srcOrd="0" destOrd="0" presId="urn:microsoft.com/office/officeart/2005/8/layout/cycle6"/>
    <dgm:cxn modelId="{9C183ABF-923D-46A8-B7FA-0350178A928A}" type="presOf" srcId="{5B7C90FB-80FD-448E-B9AC-AE9EE6C02212}" destId="{447D5BF4-15B6-4C0D-AE10-EA5858E19E49}" srcOrd="0" destOrd="0" presId="urn:microsoft.com/office/officeart/2005/8/layout/cycle6"/>
    <dgm:cxn modelId="{1C674369-7B0D-4B5C-97B0-45F380628EA1}" type="presOf" srcId="{4E45A545-F859-4F9E-9638-6BFEF7F98DCA}" destId="{36E39079-D8B9-4A2C-A4C7-4D654E653B4F}" srcOrd="0" destOrd="0" presId="urn:microsoft.com/office/officeart/2005/8/layout/cycle6"/>
    <dgm:cxn modelId="{7D9102C9-5909-4B5E-9A59-46A67C1F9085}" type="presOf" srcId="{2EDB7F5A-61C9-42E2-B4CC-EBD3AA816D8E}" destId="{317EB252-AE47-480C-8701-5357F5CCA76B}" srcOrd="0" destOrd="0" presId="urn:microsoft.com/office/officeart/2005/8/layout/cycle6"/>
    <dgm:cxn modelId="{78593F60-E48F-4F8C-8177-8464D64F5C0E}" srcId="{EEF20329-7F6F-4147-867A-A01395AFC9BE}" destId="{6E9AA880-F14C-481E-BF1F-3D6CF22D120B}" srcOrd="5" destOrd="0" parTransId="{16E26129-95AA-40E4-AA17-206E20E34773}" sibTransId="{F473D423-599D-4EC7-B938-6195E63D3475}"/>
    <dgm:cxn modelId="{CCEA1EBF-8CD2-4986-AD95-7469D2D238FF}" type="presOf" srcId="{BB85B7E0-455F-4C64-920D-409105D32382}" destId="{4EC33DF4-133F-4DE9-99E9-5EE4110B6685}" srcOrd="0" destOrd="0" presId="urn:microsoft.com/office/officeart/2005/8/layout/cycle6"/>
    <dgm:cxn modelId="{795315A7-6415-4F2B-A9E1-457543CBE467}" type="presOf" srcId="{B3E50EDE-FAAF-44AB-986D-F9139E544E00}" destId="{0064A256-3DD1-4BAA-91FF-305534D0A3F6}" srcOrd="0" destOrd="0" presId="urn:microsoft.com/office/officeart/2005/8/layout/cycle6"/>
    <dgm:cxn modelId="{51331A1B-4F52-4A87-A4B2-6BE47EC95814}" srcId="{EEF20329-7F6F-4147-867A-A01395AFC9BE}" destId="{65FBD652-C1D1-4F7A-9FD1-83FDC7E5E1ED}" srcOrd="0" destOrd="0" parTransId="{BC041DAF-1C48-4C04-8035-B4331F98B5ED}" sibTransId="{601F3605-A9DC-4AA6-A459-9D4DB25E94CD}"/>
    <dgm:cxn modelId="{53754CC0-A14A-4673-99CB-F7F4AB8AFCB4}" type="presOf" srcId="{957B4DB7-9557-463A-86C4-B455727C5510}" destId="{2D87B0DE-1AA2-4953-80CD-97A61D6A774A}" srcOrd="0" destOrd="0" presId="urn:microsoft.com/office/officeart/2005/8/layout/cycle6"/>
    <dgm:cxn modelId="{80FC6E2F-EEC3-4BF2-91A5-8F100DEA34DE}" type="presOf" srcId="{EEF20329-7F6F-4147-867A-A01395AFC9BE}" destId="{038D64EC-0361-4569-B21D-4BF9E234006E}" srcOrd="0" destOrd="0" presId="urn:microsoft.com/office/officeart/2005/8/layout/cycle6"/>
    <dgm:cxn modelId="{F6B93882-3B3C-4C9E-AF6B-90C74AD63E80}" srcId="{EEF20329-7F6F-4147-867A-A01395AFC9BE}" destId="{D81B4039-F5A1-4798-A4AF-0A1EB97EF454}" srcOrd="3" destOrd="0" parTransId="{44C55714-F85B-4B5D-A04D-C4941E55BCA4}" sibTransId="{2DF773D1-2E63-4E0D-8C6E-59EB5AAEA35E}"/>
    <dgm:cxn modelId="{ED9621BE-0E43-4C79-B13C-E303011F3143}" srcId="{EEF20329-7F6F-4147-867A-A01395AFC9BE}" destId="{5B7C90FB-80FD-448E-B9AC-AE9EE6C02212}" srcOrd="1" destOrd="0" parTransId="{F582FB2F-0272-48D4-B924-19722BC3A623}" sibTransId="{346D5953-C992-4473-B632-5F1D941C9E46}"/>
    <dgm:cxn modelId="{68CCDB1E-6A66-4899-BE43-04FAE23BACA1}" type="presOf" srcId="{601F3605-A9DC-4AA6-A459-9D4DB25E94CD}" destId="{DE080EF2-48E0-4018-AD6D-FFAD45BD187F}" srcOrd="0" destOrd="0" presId="urn:microsoft.com/office/officeart/2005/8/layout/cycle6"/>
    <dgm:cxn modelId="{F8A239BE-C0B6-4BB4-9CD0-43E46E7CB608}" type="presOf" srcId="{6E9AA880-F14C-481E-BF1F-3D6CF22D120B}" destId="{1852B7A2-3314-49E8-BE4C-7C221CF89596}" srcOrd="0" destOrd="0" presId="urn:microsoft.com/office/officeart/2005/8/layout/cycle6"/>
    <dgm:cxn modelId="{F233E009-E724-4929-ACC3-95A2EF0B40B0}" type="presOf" srcId="{D81B4039-F5A1-4798-A4AF-0A1EB97EF454}" destId="{88C08199-A805-4C92-806C-69CCB9C0DBC7}" srcOrd="0" destOrd="0" presId="urn:microsoft.com/office/officeart/2005/8/layout/cycle6"/>
    <dgm:cxn modelId="{FBE243B2-3AB3-4D21-B2D1-40DFCC506260}" srcId="{EEF20329-7F6F-4147-867A-A01395AFC9BE}" destId="{07D3E408-205D-4EF2-AB97-BF1D2E3355DD}" srcOrd="9" destOrd="0" parTransId="{CAA503B1-4E16-4D61-B29C-343722A2AC6D}" sibTransId="{962E5113-A860-4321-8C1E-19F0E273F0D0}"/>
    <dgm:cxn modelId="{82DD99B1-7CCF-4854-95F2-040C2229C2ED}" type="presOf" srcId="{294709E0-AC46-4E2D-A997-EF117C3C2F4F}" destId="{8BBB38B8-EEA7-47E1-889C-CABAB615CE0A}" srcOrd="0" destOrd="0" presId="urn:microsoft.com/office/officeart/2005/8/layout/cycle6"/>
    <dgm:cxn modelId="{BF1BB8E0-68BF-4D72-84F2-9A6F697D0D34}" type="presOf" srcId="{65FBD652-C1D1-4F7A-9FD1-83FDC7E5E1ED}" destId="{DF516209-4D29-4ECD-9B75-5314A862194A}" srcOrd="0" destOrd="0" presId="urn:microsoft.com/office/officeart/2005/8/layout/cycle6"/>
    <dgm:cxn modelId="{0A461734-E2A8-4C30-95C5-26150B59EA05}" type="presOf" srcId="{962E5113-A860-4321-8C1E-19F0E273F0D0}" destId="{525EC2C0-BE3D-46A8-B885-945E52B312D5}" srcOrd="0" destOrd="0" presId="urn:microsoft.com/office/officeart/2005/8/layout/cycle6"/>
    <dgm:cxn modelId="{84153D0A-4514-4723-A54B-7ABDE8A1FE06}" type="presOf" srcId="{A8B9FF36-166D-4E67-B25F-A543DC19CF3D}" destId="{835C017B-9170-42B5-A4D4-F499AC919128}" srcOrd="0" destOrd="0" presId="urn:microsoft.com/office/officeart/2005/8/layout/cycle6"/>
    <dgm:cxn modelId="{CB3DDE45-AB76-495D-9C50-45C3105FEA83}" type="presOf" srcId="{346D5953-C992-4473-B632-5F1D941C9E46}" destId="{FE300D51-9A9D-4032-B11F-A9C77DCB5428}" srcOrd="0" destOrd="0" presId="urn:microsoft.com/office/officeart/2005/8/layout/cycle6"/>
    <dgm:cxn modelId="{076CA602-58B1-4B73-AF11-91504BB31F0C}" srcId="{EEF20329-7F6F-4147-867A-A01395AFC9BE}" destId="{6E79E53E-BD36-4F42-BA3A-49FFB9AAE1B4}" srcOrd="6" destOrd="0" parTransId="{5A53A831-0AA3-4B20-9918-9FF0239B474A}" sibTransId="{D560A72C-EAF0-4900-A1F4-E38559C428EB}"/>
    <dgm:cxn modelId="{D2FD2203-6054-4553-8DFC-9773156E1A2B}" srcId="{EEF20329-7F6F-4147-867A-A01395AFC9BE}" destId="{B3E50EDE-FAAF-44AB-986D-F9139E544E00}" srcOrd="4" destOrd="0" parTransId="{60186020-5FC8-4736-BC88-24547BAC72BA}" sibTransId="{6B9D3FC1-3B78-44C8-B3AE-0594874171C3}"/>
    <dgm:cxn modelId="{ABC995F6-159E-463E-8DE6-8DBC4B18A49F}" type="presOf" srcId="{2DF773D1-2E63-4E0D-8C6E-59EB5AAEA35E}" destId="{C943E45E-C8FE-4A19-B8EC-F5F5CA13D061}" srcOrd="0" destOrd="0" presId="urn:microsoft.com/office/officeart/2005/8/layout/cycle6"/>
    <dgm:cxn modelId="{847B41B6-A791-4F9B-AE51-190D826087D9}" srcId="{EEF20329-7F6F-4147-867A-A01395AFC9BE}" destId="{A8B9FF36-166D-4E67-B25F-A543DC19CF3D}" srcOrd="10" destOrd="0" parTransId="{A0D97F82-2020-4A4A-A3C8-425C656D608F}" sibTransId="{294709E0-AC46-4E2D-A997-EF117C3C2F4F}"/>
    <dgm:cxn modelId="{EDF4F46D-F230-45BF-BB55-E06B6C82B473}" type="presParOf" srcId="{038D64EC-0361-4569-B21D-4BF9E234006E}" destId="{DF516209-4D29-4ECD-9B75-5314A862194A}" srcOrd="0" destOrd="0" presId="urn:microsoft.com/office/officeart/2005/8/layout/cycle6"/>
    <dgm:cxn modelId="{B6BD4618-948E-47A5-A4D0-FA14704A5BFE}" type="presParOf" srcId="{038D64EC-0361-4569-B21D-4BF9E234006E}" destId="{89F697E0-F08B-435C-A2B2-890D4464DC1F}" srcOrd="1" destOrd="0" presId="urn:microsoft.com/office/officeart/2005/8/layout/cycle6"/>
    <dgm:cxn modelId="{3D461D8D-7F50-4493-B215-E345ED117A32}" type="presParOf" srcId="{038D64EC-0361-4569-B21D-4BF9E234006E}" destId="{DE080EF2-48E0-4018-AD6D-FFAD45BD187F}" srcOrd="2" destOrd="0" presId="urn:microsoft.com/office/officeart/2005/8/layout/cycle6"/>
    <dgm:cxn modelId="{977AB5CC-BDF3-449F-8404-A5ED240080DE}" type="presParOf" srcId="{038D64EC-0361-4569-B21D-4BF9E234006E}" destId="{447D5BF4-15B6-4C0D-AE10-EA5858E19E49}" srcOrd="3" destOrd="0" presId="urn:microsoft.com/office/officeart/2005/8/layout/cycle6"/>
    <dgm:cxn modelId="{1FD401A1-895F-4C42-B940-C44D1C0E4141}" type="presParOf" srcId="{038D64EC-0361-4569-B21D-4BF9E234006E}" destId="{12482FBF-D3D9-4EB1-980D-6F3D01C200E2}" srcOrd="4" destOrd="0" presId="urn:microsoft.com/office/officeart/2005/8/layout/cycle6"/>
    <dgm:cxn modelId="{56C6C349-4457-4487-BAA4-23760E171534}" type="presParOf" srcId="{038D64EC-0361-4569-B21D-4BF9E234006E}" destId="{FE300D51-9A9D-4032-B11F-A9C77DCB5428}" srcOrd="5" destOrd="0" presId="urn:microsoft.com/office/officeart/2005/8/layout/cycle6"/>
    <dgm:cxn modelId="{537C0BE1-A6AA-4C65-865E-46D9AA8B213C}" type="presParOf" srcId="{038D64EC-0361-4569-B21D-4BF9E234006E}" destId="{317EB252-AE47-480C-8701-5357F5CCA76B}" srcOrd="6" destOrd="0" presId="urn:microsoft.com/office/officeart/2005/8/layout/cycle6"/>
    <dgm:cxn modelId="{FAE3C580-DAB4-4F4B-82E5-8E9BFAE0241C}" type="presParOf" srcId="{038D64EC-0361-4569-B21D-4BF9E234006E}" destId="{C405834D-1FC3-494F-A872-1620F8ECBCF3}" srcOrd="7" destOrd="0" presId="urn:microsoft.com/office/officeart/2005/8/layout/cycle6"/>
    <dgm:cxn modelId="{151F8DBC-20E9-48EC-B52A-B3C9B88400B1}" type="presParOf" srcId="{038D64EC-0361-4569-B21D-4BF9E234006E}" destId="{9728ED85-269C-46FD-A3CF-3854D18B6736}" srcOrd="8" destOrd="0" presId="urn:microsoft.com/office/officeart/2005/8/layout/cycle6"/>
    <dgm:cxn modelId="{539E0A3C-69C8-46B2-95D3-82D554B23BA2}" type="presParOf" srcId="{038D64EC-0361-4569-B21D-4BF9E234006E}" destId="{88C08199-A805-4C92-806C-69CCB9C0DBC7}" srcOrd="9" destOrd="0" presId="urn:microsoft.com/office/officeart/2005/8/layout/cycle6"/>
    <dgm:cxn modelId="{430A2EE6-4353-4A08-B1FE-BCF015985724}" type="presParOf" srcId="{038D64EC-0361-4569-B21D-4BF9E234006E}" destId="{1F91AB35-F04A-43D7-8325-AE1AB3EAE7DF}" srcOrd="10" destOrd="0" presId="urn:microsoft.com/office/officeart/2005/8/layout/cycle6"/>
    <dgm:cxn modelId="{08AA9890-A9F1-4644-80DB-2A1F50457D5C}" type="presParOf" srcId="{038D64EC-0361-4569-B21D-4BF9E234006E}" destId="{C943E45E-C8FE-4A19-B8EC-F5F5CA13D061}" srcOrd="11" destOrd="0" presId="urn:microsoft.com/office/officeart/2005/8/layout/cycle6"/>
    <dgm:cxn modelId="{383A51F5-D7B1-4D79-89F2-EC87FC27ECBD}" type="presParOf" srcId="{038D64EC-0361-4569-B21D-4BF9E234006E}" destId="{0064A256-3DD1-4BAA-91FF-305534D0A3F6}" srcOrd="12" destOrd="0" presId="urn:microsoft.com/office/officeart/2005/8/layout/cycle6"/>
    <dgm:cxn modelId="{A0055901-04B5-4F4E-B107-DDF71CD61A0F}" type="presParOf" srcId="{038D64EC-0361-4569-B21D-4BF9E234006E}" destId="{01AB62E2-6A03-421D-9AB9-F7667D33A09E}" srcOrd="13" destOrd="0" presId="urn:microsoft.com/office/officeart/2005/8/layout/cycle6"/>
    <dgm:cxn modelId="{8E704625-48CA-4CF2-8BE9-63D21174F7E6}" type="presParOf" srcId="{038D64EC-0361-4569-B21D-4BF9E234006E}" destId="{5D13864E-D6C4-4B55-8850-65EE0CA5BDBD}" srcOrd="14" destOrd="0" presId="urn:microsoft.com/office/officeart/2005/8/layout/cycle6"/>
    <dgm:cxn modelId="{A000F62A-CDC1-4DD9-8F1C-62E13B76878C}" type="presParOf" srcId="{038D64EC-0361-4569-B21D-4BF9E234006E}" destId="{1852B7A2-3314-49E8-BE4C-7C221CF89596}" srcOrd="15" destOrd="0" presId="urn:microsoft.com/office/officeart/2005/8/layout/cycle6"/>
    <dgm:cxn modelId="{C4A22ABD-C57A-4370-AAA7-B33874041B31}" type="presParOf" srcId="{038D64EC-0361-4569-B21D-4BF9E234006E}" destId="{483ED7C0-C6FB-425A-A74A-909B5A856FFF}" srcOrd="16" destOrd="0" presId="urn:microsoft.com/office/officeart/2005/8/layout/cycle6"/>
    <dgm:cxn modelId="{580BAA30-CFE3-4B8C-9084-7C929BE2F775}" type="presParOf" srcId="{038D64EC-0361-4569-B21D-4BF9E234006E}" destId="{D11B02B0-5FC6-4033-AB29-B03EBAD7E031}" srcOrd="17" destOrd="0" presId="urn:microsoft.com/office/officeart/2005/8/layout/cycle6"/>
    <dgm:cxn modelId="{A94A7B96-D774-4451-B9C9-8F39A3EFC84A}" type="presParOf" srcId="{038D64EC-0361-4569-B21D-4BF9E234006E}" destId="{EC50676F-5873-47A3-81B1-03D67D5E7241}" srcOrd="18" destOrd="0" presId="urn:microsoft.com/office/officeart/2005/8/layout/cycle6"/>
    <dgm:cxn modelId="{38D429F2-6CB8-4DCE-AFBE-633FB84F8D71}" type="presParOf" srcId="{038D64EC-0361-4569-B21D-4BF9E234006E}" destId="{FD17F998-E8BF-4C64-A06C-C74C6254D0AE}" srcOrd="19" destOrd="0" presId="urn:microsoft.com/office/officeart/2005/8/layout/cycle6"/>
    <dgm:cxn modelId="{DA9A02A7-ABD7-48B9-AC0C-56F3BD773B83}" type="presParOf" srcId="{038D64EC-0361-4569-B21D-4BF9E234006E}" destId="{4087ED89-D19C-4A1C-A8B5-F833FC6997CE}" srcOrd="20" destOrd="0" presId="urn:microsoft.com/office/officeart/2005/8/layout/cycle6"/>
    <dgm:cxn modelId="{0D176F76-F2A4-4E3D-AFAE-081EE6CEE0A2}" type="presParOf" srcId="{038D64EC-0361-4569-B21D-4BF9E234006E}" destId="{36E39079-D8B9-4A2C-A4C7-4D654E653B4F}" srcOrd="21" destOrd="0" presId="urn:microsoft.com/office/officeart/2005/8/layout/cycle6"/>
    <dgm:cxn modelId="{97120561-B9BB-4D37-A023-A5797AD63948}" type="presParOf" srcId="{038D64EC-0361-4569-B21D-4BF9E234006E}" destId="{42CD7B1C-A5F9-4F50-BE42-90E41CD966B5}" srcOrd="22" destOrd="0" presId="urn:microsoft.com/office/officeart/2005/8/layout/cycle6"/>
    <dgm:cxn modelId="{1212BD88-996D-4E43-A41A-45984790E4D8}" type="presParOf" srcId="{038D64EC-0361-4569-B21D-4BF9E234006E}" destId="{2D87B0DE-1AA2-4953-80CD-97A61D6A774A}" srcOrd="23" destOrd="0" presId="urn:microsoft.com/office/officeart/2005/8/layout/cycle6"/>
    <dgm:cxn modelId="{6EDF7A95-09BC-4EF9-AAA4-E02C15053038}" type="presParOf" srcId="{038D64EC-0361-4569-B21D-4BF9E234006E}" destId="{4EC33DF4-133F-4DE9-99E9-5EE4110B6685}" srcOrd="24" destOrd="0" presId="urn:microsoft.com/office/officeart/2005/8/layout/cycle6"/>
    <dgm:cxn modelId="{71A3EBED-1A55-45FE-AD25-69B9A026A6FC}" type="presParOf" srcId="{038D64EC-0361-4569-B21D-4BF9E234006E}" destId="{CECD96A0-8615-4493-83A6-BDA0601F3588}" srcOrd="25" destOrd="0" presId="urn:microsoft.com/office/officeart/2005/8/layout/cycle6"/>
    <dgm:cxn modelId="{467593A4-8956-4DB6-8A30-522D51291CCB}" type="presParOf" srcId="{038D64EC-0361-4569-B21D-4BF9E234006E}" destId="{BF47C7C3-49E0-4F24-9591-86E2D5503E54}" srcOrd="26" destOrd="0" presId="urn:microsoft.com/office/officeart/2005/8/layout/cycle6"/>
    <dgm:cxn modelId="{03B42D64-8949-4859-B095-4947897CD42D}" type="presParOf" srcId="{038D64EC-0361-4569-B21D-4BF9E234006E}" destId="{285AC200-C62E-48DB-A3C1-EB98819CFBF6}" srcOrd="27" destOrd="0" presId="urn:microsoft.com/office/officeart/2005/8/layout/cycle6"/>
    <dgm:cxn modelId="{C340F9F9-989D-4755-9F97-58AEEFBAB7E9}" type="presParOf" srcId="{038D64EC-0361-4569-B21D-4BF9E234006E}" destId="{60B3C531-D825-4FC2-861C-25ACD8A31364}" srcOrd="28" destOrd="0" presId="urn:microsoft.com/office/officeart/2005/8/layout/cycle6"/>
    <dgm:cxn modelId="{C3DA4340-926C-4AA0-B9F7-EE44AC909FDC}" type="presParOf" srcId="{038D64EC-0361-4569-B21D-4BF9E234006E}" destId="{525EC2C0-BE3D-46A8-B885-945E52B312D5}" srcOrd="29" destOrd="0" presId="urn:microsoft.com/office/officeart/2005/8/layout/cycle6"/>
    <dgm:cxn modelId="{DAA9B707-41AC-4408-BACC-157481892B47}" type="presParOf" srcId="{038D64EC-0361-4569-B21D-4BF9E234006E}" destId="{835C017B-9170-42B5-A4D4-F499AC919128}" srcOrd="30" destOrd="0" presId="urn:microsoft.com/office/officeart/2005/8/layout/cycle6"/>
    <dgm:cxn modelId="{5034F819-57AD-4835-B53E-A087CCA02595}" type="presParOf" srcId="{038D64EC-0361-4569-B21D-4BF9E234006E}" destId="{2B9FEA7F-0E4A-41B0-A7EC-D3846588028C}" srcOrd="31" destOrd="0" presId="urn:microsoft.com/office/officeart/2005/8/layout/cycle6"/>
    <dgm:cxn modelId="{7C02991A-9100-4985-AA65-E7982D511C24}" type="presParOf" srcId="{038D64EC-0361-4569-B21D-4BF9E234006E}" destId="{8BBB38B8-EEA7-47E1-889C-CABAB615CE0A}" srcOrd="32" destOrd="0" presId="urn:microsoft.com/office/officeart/2005/8/layout/cycle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Digital Customer Relations Management</a:t>
          </a:r>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Customer Service Portals</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Personalized Marketing</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31115EBA-FDF1-4AD1-BF2B-148527F5AE43}">
      <dgm:prSet phldrT="[Text]"/>
      <dgm:spPr/>
      <dgm:t>
        <a:bodyPr/>
        <a:lstStyle/>
        <a:p>
          <a:r>
            <a:rPr lang="en-US" dirty="0" smtClean="0"/>
            <a:t>Dynamic Pricing</a:t>
          </a:r>
          <a:endParaRPr lang="en-US" dirty="0"/>
        </a:p>
      </dgm:t>
    </dgm:pt>
    <dgm:pt modelId="{86464085-D2A1-4142-BB64-04101D1C06D5}" type="parTrans" cxnId="{6A24C97B-F3E2-422E-B34D-7C1668AA3C01}">
      <dgm:prSet/>
      <dgm:spPr/>
      <dgm:t>
        <a:bodyPr/>
        <a:lstStyle/>
        <a:p>
          <a:endParaRPr lang="en-US"/>
        </a:p>
      </dgm:t>
    </dgm:pt>
    <dgm:pt modelId="{0B4720A0-C076-465F-BCE6-FCCF45359A0F}" type="sibTrans" cxnId="{6A24C97B-F3E2-422E-B34D-7C1668AA3C01}">
      <dgm:prSet/>
      <dgm:spPr/>
      <dgm:t>
        <a:bodyPr/>
        <a:lstStyle/>
        <a:p>
          <a:endParaRPr lang="en-US"/>
        </a:p>
      </dgm:t>
    </dgm:pt>
    <dgm:pt modelId="{831E509E-618C-426A-87D9-C91DD6836A26}">
      <dgm:prSet phldrT="[Text]"/>
      <dgm:spPr/>
      <dgm:t>
        <a:bodyPr/>
        <a:lstStyle/>
        <a:p>
          <a:r>
            <a:rPr lang="en-US" dirty="0" smtClean="0"/>
            <a:t>E-Payment Systems</a:t>
          </a:r>
          <a:endParaRPr lang="en-US" dirty="0"/>
        </a:p>
      </dgm:t>
    </dgm:pt>
    <dgm:pt modelId="{AEBC6DD0-66EC-4D45-9AFC-62BCF9CD625F}" type="parTrans" cxnId="{85801B20-C014-4364-88F1-4E465C1C359C}">
      <dgm:prSet/>
      <dgm:spPr/>
      <dgm:t>
        <a:bodyPr/>
        <a:lstStyle/>
        <a:p>
          <a:endParaRPr lang="en-US"/>
        </a:p>
      </dgm:t>
    </dgm:pt>
    <dgm:pt modelId="{51210A98-29CA-48C1-BF3A-00FC9BD42900}" type="sibTrans" cxnId="{85801B20-C014-4364-88F1-4E465C1C359C}">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C755C8E5-0737-4577-99DF-667C44F16878}" type="pres">
      <dgm:prSet presAssocID="{31115EBA-FDF1-4AD1-BF2B-148527F5AE43}" presName="thickLine" presStyleLbl="alignNode1" presStyleIdx="2" presStyleCnt="5"/>
      <dgm:spPr/>
      <dgm:t>
        <a:bodyPr/>
        <a:lstStyle/>
        <a:p>
          <a:endParaRPr lang="en-US"/>
        </a:p>
      </dgm:t>
    </dgm:pt>
    <dgm:pt modelId="{CF42D2CB-6C4A-44F4-851B-4F6CC1D9D2D3}" type="pres">
      <dgm:prSet presAssocID="{31115EBA-FDF1-4AD1-BF2B-148527F5AE43}" presName="horz1" presStyleCnt="0"/>
      <dgm:spPr/>
      <dgm:t>
        <a:bodyPr/>
        <a:lstStyle/>
        <a:p>
          <a:endParaRPr lang="en-US"/>
        </a:p>
      </dgm:t>
    </dgm:pt>
    <dgm:pt modelId="{B03FA92C-C472-4634-B689-76F51D3EA440}" type="pres">
      <dgm:prSet presAssocID="{31115EBA-FDF1-4AD1-BF2B-148527F5AE43}" presName="tx1" presStyleLbl="revTx" presStyleIdx="2" presStyleCnt="5"/>
      <dgm:spPr/>
      <dgm:t>
        <a:bodyPr/>
        <a:lstStyle/>
        <a:p>
          <a:endParaRPr lang="en-US"/>
        </a:p>
      </dgm:t>
    </dgm:pt>
    <dgm:pt modelId="{7982D688-2C92-4091-8757-78C17FB0AAC8}" type="pres">
      <dgm:prSet presAssocID="{31115EBA-FDF1-4AD1-BF2B-148527F5AE43}" presName="vert1" presStyleCnt="0"/>
      <dgm:spPr/>
      <dgm:t>
        <a:bodyPr/>
        <a:lstStyle/>
        <a:p>
          <a:endParaRPr lang="en-US"/>
        </a:p>
      </dgm:t>
    </dgm:pt>
    <dgm:pt modelId="{8DDAFC22-9B81-47DF-A4CF-F7B3A58515BB}" type="pres">
      <dgm:prSet presAssocID="{BB71A4A1-27A7-4F3E-A3DD-6740073996BF}" presName="thickLine" presStyleLbl="alignNode1" presStyleIdx="3"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3"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0DEF5F0B-A614-4411-BA33-C0B053697FCC}" type="pres">
      <dgm:prSet presAssocID="{831E509E-618C-426A-87D9-C91DD6836A26}" presName="thickLine" presStyleLbl="alignNode1" presStyleIdx="4" presStyleCnt="5"/>
      <dgm:spPr/>
      <dgm:t>
        <a:bodyPr/>
        <a:lstStyle/>
        <a:p>
          <a:endParaRPr lang="en-US"/>
        </a:p>
      </dgm:t>
    </dgm:pt>
    <dgm:pt modelId="{A78F0E5D-78C6-4173-A0B2-B31F25002D02}" type="pres">
      <dgm:prSet presAssocID="{831E509E-618C-426A-87D9-C91DD6836A26}" presName="horz1" presStyleCnt="0"/>
      <dgm:spPr/>
      <dgm:t>
        <a:bodyPr/>
        <a:lstStyle/>
        <a:p>
          <a:endParaRPr lang="en-US"/>
        </a:p>
      </dgm:t>
    </dgm:pt>
    <dgm:pt modelId="{DB859211-0ACA-4291-B548-65007F1A26D7}" type="pres">
      <dgm:prSet presAssocID="{831E509E-618C-426A-87D9-C91DD6836A26}" presName="tx1" presStyleLbl="revTx" presStyleIdx="4" presStyleCnt="5"/>
      <dgm:spPr/>
      <dgm:t>
        <a:bodyPr/>
        <a:lstStyle/>
        <a:p>
          <a:endParaRPr lang="en-US"/>
        </a:p>
      </dgm:t>
    </dgm:pt>
    <dgm:pt modelId="{D3E87111-28E9-4EEE-B5EC-94C4DA19016E}" type="pres">
      <dgm:prSet presAssocID="{831E509E-618C-426A-87D9-C91DD6836A26}" presName="vert1" presStyleCnt="0"/>
      <dgm:spPr/>
      <dgm:t>
        <a:bodyPr/>
        <a:lstStyle/>
        <a:p>
          <a:endParaRPr lang="en-US"/>
        </a:p>
      </dgm:t>
    </dgm:pt>
  </dgm:ptLst>
  <dgm:cxnLst>
    <dgm:cxn modelId="{3C4A80B8-2CD7-4AD7-82BF-0537C672258A}" type="presOf" srcId="{34C13F36-70FA-4547-85C8-C4EFC629E641}" destId="{A95CBFB1-5AF7-4752-AF7D-92D182955498}" srcOrd="0" destOrd="0" presId="urn:microsoft.com/office/officeart/2008/layout/LinedList"/>
    <dgm:cxn modelId="{6A24C97B-F3E2-422E-B34D-7C1668AA3C01}" srcId="{8BEA2F79-16B6-46E2-86E7-49C7D1FB38D1}" destId="{31115EBA-FDF1-4AD1-BF2B-148527F5AE43}" srcOrd="2" destOrd="0" parTransId="{86464085-D2A1-4142-BB64-04101D1C06D5}" sibTransId="{0B4720A0-C076-465F-BCE6-FCCF45359A0F}"/>
    <dgm:cxn modelId="{6A6E15C7-061B-4F30-AF47-465372A88B2F}" srcId="{8BEA2F79-16B6-46E2-86E7-49C7D1FB38D1}" destId="{7BB7BB97-BDD6-483A-82D1-39C2816EF341}" srcOrd="0" destOrd="0" parTransId="{434A1FF0-D711-4331-824D-5A46DA941D37}" sibTransId="{DCBAF045-F7A0-4F49-8255-08C5DA8B90D2}"/>
    <dgm:cxn modelId="{6A01F7C4-4CFE-41B5-9260-1185353DA159}" srcId="{8BEA2F79-16B6-46E2-86E7-49C7D1FB38D1}" destId="{BB71A4A1-27A7-4F3E-A3DD-6740073996BF}" srcOrd="3" destOrd="0" parTransId="{D9D2999A-C14E-4E93-94B1-476B16ADA91E}" sibTransId="{7D997EBC-B6DB-4FA8-814F-C0530AB2E1BE}"/>
    <dgm:cxn modelId="{0DA8F2EE-BC6A-41DA-B4FC-31936A3C33BF}" type="presOf" srcId="{31115EBA-FDF1-4AD1-BF2B-148527F5AE43}" destId="{B03FA92C-C472-4634-B689-76F51D3EA440}" srcOrd="0" destOrd="0" presId="urn:microsoft.com/office/officeart/2008/layout/LinedList"/>
    <dgm:cxn modelId="{8DAF3BB6-CA54-4203-AC79-3DB2DB099389}" type="presOf" srcId="{831E509E-618C-426A-87D9-C91DD6836A26}" destId="{DB859211-0ACA-4291-B548-65007F1A26D7}" srcOrd="0" destOrd="0" presId="urn:microsoft.com/office/officeart/2008/layout/LinedList"/>
    <dgm:cxn modelId="{85801B20-C014-4364-88F1-4E465C1C359C}" srcId="{8BEA2F79-16B6-46E2-86E7-49C7D1FB38D1}" destId="{831E509E-618C-426A-87D9-C91DD6836A26}" srcOrd="4" destOrd="0" parTransId="{AEBC6DD0-66EC-4D45-9AFC-62BCF9CD625F}" sibTransId="{51210A98-29CA-48C1-BF3A-00FC9BD42900}"/>
    <dgm:cxn modelId="{4CCD59D2-A408-4E16-BEB7-A4665B1ECE2D}" type="presOf" srcId="{BB71A4A1-27A7-4F3E-A3DD-6740073996BF}" destId="{29D09A75-DE9B-4489-8260-0DF02A7AAF6C}" srcOrd="0" destOrd="0" presId="urn:microsoft.com/office/officeart/2008/layout/LinedList"/>
    <dgm:cxn modelId="{29E61B8E-BA5B-4F04-BBD1-E09340418C12}" type="presOf" srcId="{7BB7BB97-BDD6-483A-82D1-39C2816EF341}" destId="{888F5893-2CDE-4B7E-9DFF-61D65225B35A}" srcOrd="0" destOrd="0" presId="urn:microsoft.com/office/officeart/2008/layout/LinedList"/>
    <dgm:cxn modelId="{7C3B4C7F-4104-49A2-82BA-F47E46359C8F}" srcId="{8BEA2F79-16B6-46E2-86E7-49C7D1FB38D1}" destId="{34C13F36-70FA-4547-85C8-C4EFC629E641}" srcOrd="1" destOrd="0" parTransId="{737499C7-2C97-4BC5-B04C-70F29509C332}" sibTransId="{5D9E7AAA-D754-477F-AEAB-4599533ED11D}"/>
    <dgm:cxn modelId="{FB8415E7-8084-42EA-B90A-FDAC431AA203}" type="presOf" srcId="{8BEA2F79-16B6-46E2-86E7-49C7D1FB38D1}" destId="{1496FF6E-A424-4AEF-A323-34386EFF14E7}" srcOrd="0" destOrd="0" presId="urn:microsoft.com/office/officeart/2008/layout/LinedList"/>
    <dgm:cxn modelId="{5429192B-BED9-4234-8816-314C94375063}" type="presParOf" srcId="{1496FF6E-A424-4AEF-A323-34386EFF14E7}" destId="{59BD86CE-2F36-46A1-8592-B0A28E6D04E0}" srcOrd="0" destOrd="0" presId="urn:microsoft.com/office/officeart/2008/layout/LinedList"/>
    <dgm:cxn modelId="{C0E92579-ACC3-43F9-92EF-615C1C862CC9}" type="presParOf" srcId="{1496FF6E-A424-4AEF-A323-34386EFF14E7}" destId="{D7F985F8-97D8-4000-8D9A-148A7D54A5EA}" srcOrd="1" destOrd="0" presId="urn:microsoft.com/office/officeart/2008/layout/LinedList"/>
    <dgm:cxn modelId="{6F7A2F4C-2B0C-464C-9D10-81603BBF44F3}" type="presParOf" srcId="{D7F985F8-97D8-4000-8D9A-148A7D54A5EA}" destId="{888F5893-2CDE-4B7E-9DFF-61D65225B35A}" srcOrd="0" destOrd="0" presId="urn:microsoft.com/office/officeart/2008/layout/LinedList"/>
    <dgm:cxn modelId="{E4151D08-E964-4D4D-B710-C456354B9086}" type="presParOf" srcId="{D7F985F8-97D8-4000-8D9A-148A7D54A5EA}" destId="{0BD52469-E57A-4C7E-8CCE-1E67252BB05B}" srcOrd="1" destOrd="0" presId="urn:microsoft.com/office/officeart/2008/layout/LinedList"/>
    <dgm:cxn modelId="{525FA5E2-FBCD-452E-9A9A-5C5EA3D3DDD3}" type="presParOf" srcId="{1496FF6E-A424-4AEF-A323-34386EFF14E7}" destId="{EBD9EC8C-99A8-48C9-83DE-2D167D3424C3}" srcOrd="2" destOrd="0" presId="urn:microsoft.com/office/officeart/2008/layout/LinedList"/>
    <dgm:cxn modelId="{08D14855-2952-4168-BB7B-C47D303D47E9}" type="presParOf" srcId="{1496FF6E-A424-4AEF-A323-34386EFF14E7}" destId="{2F728BA2-2749-46B8-9EAB-8E5D0BBC7616}" srcOrd="3" destOrd="0" presId="urn:microsoft.com/office/officeart/2008/layout/LinedList"/>
    <dgm:cxn modelId="{1EE52028-7C39-4445-966D-93378B4FBAF3}" type="presParOf" srcId="{2F728BA2-2749-46B8-9EAB-8E5D0BBC7616}" destId="{A95CBFB1-5AF7-4752-AF7D-92D182955498}" srcOrd="0" destOrd="0" presId="urn:microsoft.com/office/officeart/2008/layout/LinedList"/>
    <dgm:cxn modelId="{0662231D-726F-45D8-A1DC-2372AEC76C70}" type="presParOf" srcId="{2F728BA2-2749-46B8-9EAB-8E5D0BBC7616}" destId="{5CD563E4-ADEB-4644-BB45-0A0993F7D624}" srcOrd="1" destOrd="0" presId="urn:microsoft.com/office/officeart/2008/layout/LinedList"/>
    <dgm:cxn modelId="{05D6D8EA-9487-4DE3-9481-42C49DA6611E}" type="presParOf" srcId="{1496FF6E-A424-4AEF-A323-34386EFF14E7}" destId="{C755C8E5-0737-4577-99DF-667C44F16878}" srcOrd="4" destOrd="0" presId="urn:microsoft.com/office/officeart/2008/layout/LinedList"/>
    <dgm:cxn modelId="{B2AC2AC3-C0C0-484E-BABF-BF8FCAC89AEA}" type="presParOf" srcId="{1496FF6E-A424-4AEF-A323-34386EFF14E7}" destId="{CF42D2CB-6C4A-44F4-851B-4F6CC1D9D2D3}" srcOrd="5" destOrd="0" presId="urn:microsoft.com/office/officeart/2008/layout/LinedList"/>
    <dgm:cxn modelId="{1E6C102A-33A9-4D6B-AA55-C1A0C2419508}" type="presParOf" srcId="{CF42D2CB-6C4A-44F4-851B-4F6CC1D9D2D3}" destId="{B03FA92C-C472-4634-B689-76F51D3EA440}" srcOrd="0" destOrd="0" presId="urn:microsoft.com/office/officeart/2008/layout/LinedList"/>
    <dgm:cxn modelId="{C5679200-0CC8-44D7-937D-289D0E5BAC23}" type="presParOf" srcId="{CF42D2CB-6C4A-44F4-851B-4F6CC1D9D2D3}" destId="{7982D688-2C92-4091-8757-78C17FB0AAC8}" srcOrd="1" destOrd="0" presId="urn:microsoft.com/office/officeart/2008/layout/LinedList"/>
    <dgm:cxn modelId="{0DB7DFBB-7CEE-4264-87FA-096C51B2F45F}" type="presParOf" srcId="{1496FF6E-A424-4AEF-A323-34386EFF14E7}" destId="{8DDAFC22-9B81-47DF-A4CF-F7B3A58515BB}" srcOrd="6" destOrd="0" presId="urn:microsoft.com/office/officeart/2008/layout/LinedList"/>
    <dgm:cxn modelId="{BABF7831-CA79-4030-A9B5-7A62AE146880}" type="presParOf" srcId="{1496FF6E-A424-4AEF-A323-34386EFF14E7}" destId="{906E046D-102D-4B06-B842-572F6A2F5FF5}" srcOrd="7" destOrd="0" presId="urn:microsoft.com/office/officeart/2008/layout/LinedList"/>
    <dgm:cxn modelId="{253CAA68-7CC2-4AB3-984C-CF7E6BE5FC4D}" type="presParOf" srcId="{906E046D-102D-4B06-B842-572F6A2F5FF5}" destId="{29D09A75-DE9B-4489-8260-0DF02A7AAF6C}" srcOrd="0" destOrd="0" presId="urn:microsoft.com/office/officeart/2008/layout/LinedList"/>
    <dgm:cxn modelId="{375F9212-E896-4C79-9A98-C1BED19DCB45}" type="presParOf" srcId="{906E046D-102D-4B06-B842-572F6A2F5FF5}" destId="{449C12C8-CC78-4C41-988D-B5F4D35971FA}" srcOrd="1" destOrd="0" presId="urn:microsoft.com/office/officeart/2008/layout/LinedList"/>
    <dgm:cxn modelId="{784C3F0B-C511-4A3F-BE18-02773D7BA472}" type="presParOf" srcId="{1496FF6E-A424-4AEF-A323-34386EFF14E7}" destId="{0DEF5F0B-A614-4411-BA33-C0B053697FCC}" srcOrd="8" destOrd="0" presId="urn:microsoft.com/office/officeart/2008/layout/LinedList"/>
    <dgm:cxn modelId="{5B4E7C9E-BAAF-42E0-977A-3B71F563DC12}" type="presParOf" srcId="{1496FF6E-A424-4AEF-A323-34386EFF14E7}" destId="{A78F0E5D-78C6-4173-A0B2-B31F25002D02}" srcOrd="9" destOrd="0" presId="urn:microsoft.com/office/officeart/2008/layout/LinedList"/>
    <dgm:cxn modelId="{B18AA556-8F7D-4925-9ECA-857E91CB664C}" type="presParOf" srcId="{A78F0E5D-78C6-4173-A0B2-B31F25002D02}" destId="{DB859211-0ACA-4291-B548-65007F1A26D7}" srcOrd="0" destOrd="0" presId="urn:microsoft.com/office/officeart/2008/layout/LinedList"/>
    <dgm:cxn modelId="{3B72824E-A9C0-439A-B42D-A83965F8D46B}" type="presParOf" srcId="{A78F0E5D-78C6-4173-A0B2-B31F25002D02}" destId="{D3E87111-28E9-4EEE-B5EC-94C4DA19016E}" srcOrd="1" destOrd="0" presId="urn:microsoft.com/office/officeart/2008/layout/LinedList"/>
  </dgm:cxnLst>
  <dgm:bg/>
  <dgm:whole/>
  <dgm:extLst>
    <a:ext uri="http://schemas.microsoft.com/office/drawing/2008/diagram">
      <dsp:dataModelExt xmlns:dsp="http://schemas.microsoft.com/office/drawing/2008/diagram" relId="rId42"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6004ED8F-0A07-4E37-A4AD-6FB9C2883B36}" type="doc">
      <dgm:prSet loTypeId="urn:microsoft.com/office/officeart/2005/8/layout/cycle3" loCatId="cycle" qsTypeId="urn:microsoft.com/office/officeart/2005/8/quickstyle/simple1" qsCatId="simple" csTypeId="urn:microsoft.com/office/officeart/2005/8/colors/accent1_2" csCatId="accent1" phldr="1"/>
      <dgm:spPr/>
      <dgm:t>
        <a:bodyPr/>
        <a:lstStyle/>
        <a:p>
          <a:endParaRPr lang="en-US"/>
        </a:p>
      </dgm:t>
    </dgm:pt>
    <dgm:pt modelId="{4A813B77-7C50-4E32-A949-4767D2E2FD48}">
      <dgm:prSet phldrT="[Text]" custT="1"/>
      <dgm:spPr>
        <a:solidFill>
          <a:srgbClr val="C00000"/>
        </a:solidFill>
      </dgm:spPr>
      <dgm:t>
        <a:bodyPr/>
        <a:lstStyle/>
        <a:p>
          <a:r>
            <a:rPr lang="en-US" sz="2000" dirty="0" smtClean="0"/>
            <a:t>Introspection</a:t>
          </a:r>
        </a:p>
        <a:p>
          <a:r>
            <a:rPr lang="en-US" sz="1200" dirty="0" smtClean="0"/>
            <a:t>Sensors, Monitors, Smart Cameras and EMS System provide information about current state</a:t>
          </a:r>
        </a:p>
      </dgm:t>
    </dgm:pt>
    <dgm:pt modelId="{B9ABE645-2990-4006-8CD8-F46CB564BC66}" type="parTrans" cxnId="{158928CF-6BCA-4948-9B5D-74189AD191FA}">
      <dgm:prSet/>
      <dgm:spPr/>
      <dgm:t>
        <a:bodyPr/>
        <a:lstStyle/>
        <a:p>
          <a:endParaRPr lang="en-US"/>
        </a:p>
      </dgm:t>
    </dgm:pt>
    <dgm:pt modelId="{C9AFCC11-CB60-4027-A589-7CFB5B7472C1}" type="sibTrans" cxnId="{158928CF-6BCA-4948-9B5D-74189AD191FA}">
      <dgm:prSet/>
      <dgm:spPr/>
      <dgm:t>
        <a:bodyPr/>
        <a:lstStyle/>
        <a:p>
          <a:endParaRPr lang="en-US"/>
        </a:p>
      </dgm:t>
    </dgm:pt>
    <dgm:pt modelId="{39FAABEA-C1DD-4338-ABD4-DFDA2E8E163F}">
      <dgm:prSet phldrT="[Text]" custT="1"/>
      <dgm:spPr>
        <a:solidFill>
          <a:srgbClr val="FD7741"/>
        </a:solidFill>
      </dgm:spPr>
      <dgm:t>
        <a:bodyPr/>
        <a:lstStyle/>
        <a:p>
          <a:r>
            <a:rPr lang="en-US" sz="2000" dirty="0" smtClean="0"/>
            <a:t>Analysis</a:t>
          </a:r>
        </a:p>
        <a:p>
          <a:r>
            <a:rPr lang="en-US" sz="1200" dirty="0" smtClean="0"/>
            <a:t>AI, machine learning and statistical methods extract high level information from data</a:t>
          </a:r>
        </a:p>
      </dgm:t>
    </dgm:pt>
    <dgm:pt modelId="{A7561F33-D448-4DE2-AAA9-5E85E774026B}" type="parTrans" cxnId="{CDA4F0FD-263A-4413-A2D7-2057960B6A78}">
      <dgm:prSet/>
      <dgm:spPr/>
      <dgm:t>
        <a:bodyPr/>
        <a:lstStyle/>
        <a:p>
          <a:endParaRPr lang="en-US"/>
        </a:p>
      </dgm:t>
    </dgm:pt>
    <dgm:pt modelId="{F26C6AE0-6719-473C-8450-54C8068E3F0F}" type="sibTrans" cxnId="{CDA4F0FD-263A-4413-A2D7-2057960B6A78}">
      <dgm:prSet/>
      <dgm:spPr/>
      <dgm:t>
        <a:bodyPr/>
        <a:lstStyle/>
        <a:p>
          <a:endParaRPr lang="en-US"/>
        </a:p>
      </dgm:t>
    </dgm:pt>
    <dgm:pt modelId="{DC0326BF-9B99-47A2-8B42-CF3F9CD35127}">
      <dgm:prSet phldrT="[Text]" custT="1"/>
      <dgm:spPr>
        <a:solidFill>
          <a:srgbClr val="00B050"/>
        </a:solidFill>
      </dgm:spPr>
      <dgm:t>
        <a:bodyPr/>
        <a:lstStyle/>
        <a:p>
          <a:r>
            <a:rPr lang="en-US" sz="2000" dirty="0" smtClean="0"/>
            <a:t>Reconstruction</a:t>
          </a:r>
        </a:p>
        <a:p>
          <a:r>
            <a:rPr lang="en-US" sz="1200" dirty="0" smtClean="0"/>
            <a:t>Digital Twins are modeled based on the state of the system</a:t>
          </a:r>
          <a:endParaRPr lang="en-US" sz="1200" dirty="0"/>
        </a:p>
      </dgm:t>
    </dgm:pt>
    <dgm:pt modelId="{3D35051B-0C9A-4F57-9AAB-826256BFA800}" type="parTrans" cxnId="{F108B118-CE78-4D3C-8018-06C6FAC8CB22}">
      <dgm:prSet/>
      <dgm:spPr/>
      <dgm:t>
        <a:bodyPr/>
        <a:lstStyle/>
        <a:p>
          <a:endParaRPr lang="en-US"/>
        </a:p>
      </dgm:t>
    </dgm:pt>
    <dgm:pt modelId="{4E7D92D4-67A1-4126-A749-3CE52292A71F}" type="sibTrans" cxnId="{F108B118-CE78-4D3C-8018-06C6FAC8CB22}">
      <dgm:prSet/>
      <dgm:spPr/>
      <dgm:t>
        <a:bodyPr/>
        <a:lstStyle/>
        <a:p>
          <a:endParaRPr lang="en-US"/>
        </a:p>
      </dgm:t>
    </dgm:pt>
    <dgm:pt modelId="{531C58B1-9281-45B2-BB0F-1454F2B02EE3}">
      <dgm:prSet phldrT="[Text]" custT="1"/>
      <dgm:spPr>
        <a:solidFill>
          <a:srgbClr val="AC75D5"/>
        </a:solidFill>
      </dgm:spPr>
      <dgm:t>
        <a:bodyPr/>
        <a:lstStyle/>
        <a:p>
          <a:r>
            <a:rPr lang="en-US" sz="2000" dirty="0" smtClean="0"/>
            <a:t>Cognition</a:t>
          </a:r>
        </a:p>
        <a:p>
          <a:r>
            <a:rPr lang="en-US" sz="1200" dirty="0" smtClean="0"/>
            <a:t>Path finding algorithms predict the equipment and processes next in manufacturing</a:t>
          </a:r>
          <a:endParaRPr lang="en-US" sz="1200" dirty="0"/>
        </a:p>
      </dgm:t>
    </dgm:pt>
    <dgm:pt modelId="{FF7E0702-4538-44B6-AB30-9AC1A0374274}" type="parTrans" cxnId="{849202DE-AB0D-48A0-9EB4-D8B0CA0755DA}">
      <dgm:prSet/>
      <dgm:spPr/>
      <dgm:t>
        <a:bodyPr/>
        <a:lstStyle/>
        <a:p>
          <a:endParaRPr lang="en-US"/>
        </a:p>
      </dgm:t>
    </dgm:pt>
    <dgm:pt modelId="{CDF00CBF-253B-4917-8A4A-75112F9E90FB}" type="sibTrans" cxnId="{849202DE-AB0D-48A0-9EB4-D8B0CA0755DA}">
      <dgm:prSet/>
      <dgm:spPr/>
      <dgm:t>
        <a:bodyPr/>
        <a:lstStyle/>
        <a:p>
          <a:endParaRPr lang="en-US"/>
        </a:p>
      </dgm:t>
    </dgm:pt>
    <dgm:pt modelId="{0B8D3FC9-9176-4C68-9569-BAEACA5729ED}">
      <dgm:prSet phldrT="[Text]" custT="1"/>
      <dgm:spPr>
        <a:solidFill>
          <a:srgbClr val="0071C5"/>
        </a:solidFill>
      </dgm:spPr>
      <dgm:t>
        <a:bodyPr/>
        <a:lstStyle/>
        <a:p>
          <a:r>
            <a:rPr lang="en-US" sz="2000" dirty="0" smtClean="0"/>
            <a:t>Automation</a:t>
          </a:r>
        </a:p>
        <a:p>
          <a:r>
            <a:rPr lang="en-US" sz="1200" dirty="0" smtClean="0"/>
            <a:t>Network control, physical actuation, updating EMS System</a:t>
          </a:r>
          <a:endParaRPr lang="en-US" sz="1200" dirty="0"/>
        </a:p>
      </dgm:t>
    </dgm:pt>
    <dgm:pt modelId="{51690BA8-D2C9-41D9-BA86-480307A6A9CB}" type="sibTrans" cxnId="{2D55FD51-3E7E-4262-9BC1-2A22D089081C}">
      <dgm:prSet/>
      <dgm:spPr/>
      <dgm:t>
        <a:bodyPr/>
        <a:lstStyle/>
        <a:p>
          <a:endParaRPr lang="en-US"/>
        </a:p>
      </dgm:t>
    </dgm:pt>
    <dgm:pt modelId="{B239467A-C105-40D4-A28A-EFCAD175CEF3}" type="parTrans" cxnId="{2D55FD51-3E7E-4262-9BC1-2A22D089081C}">
      <dgm:prSet/>
      <dgm:spPr/>
      <dgm:t>
        <a:bodyPr/>
        <a:lstStyle/>
        <a:p>
          <a:endParaRPr lang="en-US"/>
        </a:p>
      </dgm:t>
    </dgm:pt>
    <dgm:pt modelId="{5EF7AE8B-D50D-441E-B476-B8586C773ACC}" type="pres">
      <dgm:prSet presAssocID="{6004ED8F-0A07-4E37-A4AD-6FB9C2883B36}" presName="Name0" presStyleCnt="0">
        <dgm:presLayoutVars>
          <dgm:dir/>
          <dgm:resizeHandles val="exact"/>
        </dgm:presLayoutVars>
      </dgm:prSet>
      <dgm:spPr/>
      <dgm:t>
        <a:bodyPr/>
        <a:lstStyle/>
        <a:p>
          <a:endParaRPr lang="en-US"/>
        </a:p>
      </dgm:t>
    </dgm:pt>
    <dgm:pt modelId="{F88AB5E5-8C6E-4F7A-B788-F2E8D47141B0}" type="pres">
      <dgm:prSet presAssocID="{6004ED8F-0A07-4E37-A4AD-6FB9C2883B36}" presName="cycle" presStyleCnt="0"/>
      <dgm:spPr/>
      <dgm:t>
        <a:bodyPr/>
        <a:lstStyle/>
        <a:p>
          <a:endParaRPr lang="en-US"/>
        </a:p>
      </dgm:t>
    </dgm:pt>
    <dgm:pt modelId="{A13A49D5-FCD9-4369-805C-A6F97917B674}" type="pres">
      <dgm:prSet presAssocID="{4A813B77-7C50-4E32-A949-4767D2E2FD48}" presName="nodeFirstNode" presStyleLbl="node1" presStyleIdx="0" presStyleCnt="5" custAng="0" custScaleY="109316">
        <dgm:presLayoutVars>
          <dgm:bulletEnabled val="1"/>
        </dgm:presLayoutVars>
      </dgm:prSet>
      <dgm:spPr/>
      <dgm:t>
        <a:bodyPr/>
        <a:lstStyle/>
        <a:p>
          <a:endParaRPr lang="en-US"/>
        </a:p>
      </dgm:t>
    </dgm:pt>
    <dgm:pt modelId="{CBA3F211-E9D0-4200-8416-FAFDD2CCB83D}" type="pres">
      <dgm:prSet presAssocID="{C9AFCC11-CB60-4027-A589-7CFB5B7472C1}" presName="sibTransFirstNode" presStyleLbl="bgShp" presStyleIdx="0" presStyleCnt="1"/>
      <dgm:spPr/>
      <dgm:t>
        <a:bodyPr/>
        <a:lstStyle/>
        <a:p>
          <a:endParaRPr lang="en-US"/>
        </a:p>
      </dgm:t>
    </dgm:pt>
    <dgm:pt modelId="{DFADF683-8DE0-462B-9AA4-C58A5476D053}" type="pres">
      <dgm:prSet presAssocID="{39FAABEA-C1DD-4338-ABD4-DFDA2E8E163F}" presName="nodeFollowingNodes" presStyleLbl="node1" presStyleIdx="1" presStyleCnt="5" custScaleY="124344" custRadScaleRad="101391" custRadScaleInc="6132">
        <dgm:presLayoutVars>
          <dgm:bulletEnabled val="1"/>
        </dgm:presLayoutVars>
      </dgm:prSet>
      <dgm:spPr/>
      <dgm:t>
        <a:bodyPr/>
        <a:lstStyle/>
        <a:p>
          <a:endParaRPr lang="en-US"/>
        </a:p>
      </dgm:t>
    </dgm:pt>
    <dgm:pt modelId="{08B6396D-9FDE-4530-9372-056A0401AEC1}" type="pres">
      <dgm:prSet presAssocID="{DC0326BF-9B99-47A2-8B42-CF3F9CD35127}" presName="nodeFollowingNodes" presStyleLbl="node1" presStyleIdx="2" presStyleCnt="5" custScaleY="119687" custRadScaleRad="122973" custRadScaleInc="-25182">
        <dgm:presLayoutVars>
          <dgm:bulletEnabled val="1"/>
        </dgm:presLayoutVars>
      </dgm:prSet>
      <dgm:spPr/>
      <dgm:t>
        <a:bodyPr/>
        <a:lstStyle/>
        <a:p>
          <a:endParaRPr lang="en-US"/>
        </a:p>
      </dgm:t>
    </dgm:pt>
    <dgm:pt modelId="{68581E33-1AE9-4883-90EA-3768EEEECFD4}" type="pres">
      <dgm:prSet presAssocID="{531C58B1-9281-45B2-BB0F-1454F2B02EE3}" presName="nodeFollowingNodes" presStyleLbl="node1" presStyleIdx="3" presStyleCnt="5" custScaleY="121417" custRadScaleRad="114314" custRadScaleInc="17582">
        <dgm:presLayoutVars>
          <dgm:bulletEnabled val="1"/>
        </dgm:presLayoutVars>
      </dgm:prSet>
      <dgm:spPr/>
      <dgm:t>
        <a:bodyPr/>
        <a:lstStyle/>
        <a:p>
          <a:endParaRPr lang="en-US"/>
        </a:p>
      </dgm:t>
    </dgm:pt>
    <dgm:pt modelId="{3366C7AB-4828-4FAD-962F-1BB280795E20}" type="pres">
      <dgm:prSet presAssocID="{0B8D3FC9-9176-4C68-9569-BAEACA5729ED}" presName="nodeFollowingNodes" presStyleLbl="node1" presStyleIdx="4" presStyleCnt="5" custScaleY="127002" custRadScaleRad="101869" custRadScaleInc="-11839">
        <dgm:presLayoutVars>
          <dgm:bulletEnabled val="1"/>
        </dgm:presLayoutVars>
      </dgm:prSet>
      <dgm:spPr/>
      <dgm:t>
        <a:bodyPr/>
        <a:lstStyle/>
        <a:p>
          <a:endParaRPr lang="en-US"/>
        </a:p>
      </dgm:t>
    </dgm:pt>
  </dgm:ptLst>
  <dgm:cxnLst>
    <dgm:cxn modelId="{849202DE-AB0D-48A0-9EB4-D8B0CA0755DA}" srcId="{6004ED8F-0A07-4E37-A4AD-6FB9C2883B36}" destId="{531C58B1-9281-45B2-BB0F-1454F2B02EE3}" srcOrd="3" destOrd="0" parTransId="{FF7E0702-4538-44B6-AB30-9AC1A0374274}" sibTransId="{CDF00CBF-253B-4917-8A4A-75112F9E90FB}"/>
    <dgm:cxn modelId="{35B0B456-C3FD-4A33-8D38-6E7AC6DD9472}" type="presOf" srcId="{531C58B1-9281-45B2-BB0F-1454F2B02EE3}" destId="{68581E33-1AE9-4883-90EA-3768EEEECFD4}" srcOrd="0" destOrd="0" presId="urn:microsoft.com/office/officeart/2005/8/layout/cycle3"/>
    <dgm:cxn modelId="{F108B118-CE78-4D3C-8018-06C6FAC8CB22}" srcId="{6004ED8F-0A07-4E37-A4AD-6FB9C2883B36}" destId="{DC0326BF-9B99-47A2-8B42-CF3F9CD35127}" srcOrd="2" destOrd="0" parTransId="{3D35051B-0C9A-4F57-9AAB-826256BFA800}" sibTransId="{4E7D92D4-67A1-4126-A749-3CE52292A71F}"/>
    <dgm:cxn modelId="{B1DFE27F-4B86-4980-85EF-806E1C343041}" type="presOf" srcId="{6004ED8F-0A07-4E37-A4AD-6FB9C2883B36}" destId="{5EF7AE8B-D50D-441E-B476-B8586C773ACC}" srcOrd="0" destOrd="0" presId="urn:microsoft.com/office/officeart/2005/8/layout/cycle3"/>
    <dgm:cxn modelId="{C09AEB1D-5ABF-4F5E-A929-37DDBC89C9E4}" type="presOf" srcId="{39FAABEA-C1DD-4338-ABD4-DFDA2E8E163F}" destId="{DFADF683-8DE0-462B-9AA4-C58A5476D053}" srcOrd="0" destOrd="0" presId="urn:microsoft.com/office/officeart/2005/8/layout/cycle3"/>
    <dgm:cxn modelId="{6312D124-55B5-40A7-BCCA-CE769AEBBAC9}" type="presOf" srcId="{4A813B77-7C50-4E32-A949-4767D2E2FD48}" destId="{A13A49D5-FCD9-4369-805C-A6F97917B674}" srcOrd="0" destOrd="0" presId="urn:microsoft.com/office/officeart/2005/8/layout/cycle3"/>
    <dgm:cxn modelId="{699379AF-8670-4235-BE45-A209E7AD7591}" type="presOf" srcId="{C9AFCC11-CB60-4027-A589-7CFB5B7472C1}" destId="{CBA3F211-E9D0-4200-8416-FAFDD2CCB83D}" srcOrd="0" destOrd="0" presId="urn:microsoft.com/office/officeart/2005/8/layout/cycle3"/>
    <dgm:cxn modelId="{2D55FD51-3E7E-4262-9BC1-2A22D089081C}" srcId="{6004ED8F-0A07-4E37-A4AD-6FB9C2883B36}" destId="{0B8D3FC9-9176-4C68-9569-BAEACA5729ED}" srcOrd="4" destOrd="0" parTransId="{B239467A-C105-40D4-A28A-EFCAD175CEF3}" sibTransId="{51690BA8-D2C9-41D9-BA86-480307A6A9CB}"/>
    <dgm:cxn modelId="{84E8AA9D-6BA8-40CD-A8F7-07AF800353FA}" type="presOf" srcId="{DC0326BF-9B99-47A2-8B42-CF3F9CD35127}" destId="{08B6396D-9FDE-4530-9372-056A0401AEC1}" srcOrd="0" destOrd="0" presId="urn:microsoft.com/office/officeart/2005/8/layout/cycle3"/>
    <dgm:cxn modelId="{158928CF-6BCA-4948-9B5D-74189AD191FA}" srcId="{6004ED8F-0A07-4E37-A4AD-6FB9C2883B36}" destId="{4A813B77-7C50-4E32-A949-4767D2E2FD48}" srcOrd="0" destOrd="0" parTransId="{B9ABE645-2990-4006-8CD8-F46CB564BC66}" sibTransId="{C9AFCC11-CB60-4027-A589-7CFB5B7472C1}"/>
    <dgm:cxn modelId="{CDA4F0FD-263A-4413-A2D7-2057960B6A78}" srcId="{6004ED8F-0A07-4E37-A4AD-6FB9C2883B36}" destId="{39FAABEA-C1DD-4338-ABD4-DFDA2E8E163F}" srcOrd="1" destOrd="0" parTransId="{A7561F33-D448-4DE2-AAA9-5E85E774026B}" sibTransId="{F26C6AE0-6719-473C-8450-54C8068E3F0F}"/>
    <dgm:cxn modelId="{4BBB0114-F515-4AD1-9D20-58D4A68126B4}" type="presOf" srcId="{0B8D3FC9-9176-4C68-9569-BAEACA5729ED}" destId="{3366C7AB-4828-4FAD-962F-1BB280795E20}" srcOrd="0" destOrd="0" presId="urn:microsoft.com/office/officeart/2005/8/layout/cycle3"/>
    <dgm:cxn modelId="{C67F2AC2-3E56-4415-9D1B-6D472B1C5666}" type="presParOf" srcId="{5EF7AE8B-D50D-441E-B476-B8586C773ACC}" destId="{F88AB5E5-8C6E-4F7A-B788-F2E8D47141B0}" srcOrd="0" destOrd="0" presId="urn:microsoft.com/office/officeart/2005/8/layout/cycle3"/>
    <dgm:cxn modelId="{360C762D-2EE2-4379-9E0E-5EC01C8B9AA7}" type="presParOf" srcId="{F88AB5E5-8C6E-4F7A-B788-F2E8D47141B0}" destId="{A13A49D5-FCD9-4369-805C-A6F97917B674}" srcOrd="0" destOrd="0" presId="urn:microsoft.com/office/officeart/2005/8/layout/cycle3"/>
    <dgm:cxn modelId="{72371D8E-34FD-40FA-BF28-44B778B66FE4}" type="presParOf" srcId="{F88AB5E5-8C6E-4F7A-B788-F2E8D47141B0}" destId="{CBA3F211-E9D0-4200-8416-FAFDD2CCB83D}" srcOrd="1" destOrd="0" presId="urn:microsoft.com/office/officeart/2005/8/layout/cycle3"/>
    <dgm:cxn modelId="{55A4BAC6-2200-41DA-BAAC-2C2BC3447C09}" type="presParOf" srcId="{F88AB5E5-8C6E-4F7A-B788-F2E8D47141B0}" destId="{DFADF683-8DE0-462B-9AA4-C58A5476D053}" srcOrd="2" destOrd="0" presId="urn:microsoft.com/office/officeart/2005/8/layout/cycle3"/>
    <dgm:cxn modelId="{DB5D8C71-1159-42BA-BF0E-A47EA544F095}" type="presParOf" srcId="{F88AB5E5-8C6E-4F7A-B788-F2E8D47141B0}" destId="{08B6396D-9FDE-4530-9372-056A0401AEC1}" srcOrd="3" destOrd="0" presId="urn:microsoft.com/office/officeart/2005/8/layout/cycle3"/>
    <dgm:cxn modelId="{ED2E8D12-987C-4E1A-9900-CD62E88EB263}" type="presParOf" srcId="{F88AB5E5-8C6E-4F7A-B788-F2E8D47141B0}" destId="{68581E33-1AE9-4883-90EA-3768EEEECFD4}" srcOrd="4" destOrd="0" presId="urn:microsoft.com/office/officeart/2005/8/layout/cycle3"/>
    <dgm:cxn modelId="{6F360E26-529C-4CB3-A1F7-37FAEB2E5303}" type="presParOf" srcId="{F88AB5E5-8C6E-4F7A-B788-F2E8D47141B0}" destId="{3366C7AB-4828-4FAD-962F-1BB280795E20}" srcOrd="5" destOrd="0" presId="urn:microsoft.com/office/officeart/2005/8/layout/cycle3"/>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347D506-637A-451E-94BF-2EE4C687C73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308416ED-916B-4516-9528-231EF87017DE}">
      <dgm:prSet phldrT="[Text]"/>
      <dgm:spPr>
        <a:gradFill flip="none" rotWithShape="1">
          <a:gsLst>
            <a:gs pos="100000">
              <a:srgbClr val="0073D4"/>
            </a:gs>
            <a:gs pos="0">
              <a:srgbClr val="003E79"/>
            </a:gs>
          </a:gsLst>
          <a:lin ang="2700000" scaled="1"/>
          <a:tileRect/>
        </a:gradFill>
      </dgm:spPr>
      <dgm:t>
        <a:bodyPr/>
        <a:lstStyle/>
        <a:p>
          <a:r>
            <a:rPr lang="en-US" dirty="0" smtClean="0"/>
            <a:t>Digital Business Models</a:t>
          </a:r>
          <a:endParaRPr lang="en-US" dirty="0"/>
        </a:p>
      </dgm:t>
    </dgm:pt>
    <dgm:pt modelId="{26E34988-9317-4CFC-BE30-4FD40204B6BF}" type="parTrans" cxnId="{75C9C575-AB30-4B64-93FE-EFDC96E00BAE}">
      <dgm:prSet/>
      <dgm:spPr/>
      <dgm:t>
        <a:bodyPr/>
        <a:lstStyle/>
        <a:p>
          <a:endParaRPr lang="en-US"/>
        </a:p>
      </dgm:t>
    </dgm:pt>
    <dgm:pt modelId="{6679BDED-FB64-425A-86F3-667C18033805}" type="sibTrans" cxnId="{75C9C575-AB30-4B64-93FE-EFDC96E00BAE}">
      <dgm:prSet/>
      <dgm:spPr/>
      <dgm:t>
        <a:bodyPr/>
        <a:lstStyle/>
        <a:p>
          <a:endParaRPr lang="en-US"/>
        </a:p>
      </dgm:t>
    </dgm:pt>
    <dgm:pt modelId="{16318CFA-8179-4FB8-B4BB-0618C3D93356}">
      <dgm:prSet phldrT="[Text]"/>
      <dgm:spPr>
        <a:gradFill rotWithShape="0">
          <a:gsLst>
            <a:gs pos="0">
              <a:srgbClr val="9E2300"/>
            </a:gs>
            <a:gs pos="100000">
              <a:srgbClr val="FF4400"/>
            </a:gs>
          </a:gsLst>
          <a:lin ang="2700000" scaled="1"/>
        </a:gradFill>
      </dgm:spPr>
      <dgm:t>
        <a:bodyPr/>
        <a:lstStyle/>
        <a:p>
          <a:r>
            <a:rPr lang="en-US" dirty="0" smtClean="0">
              <a:solidFill>
                <a:schemeClr val="tx1"/>
              </a:solidFill>
            </a:rPr>
            <a:t>Engineering</a:t>
          </a:r>
          <a:endParaRPr lang="en-US" dirty="0">
            <a:solidFill>
              <a:schemeClr val="tx1"/>
            </a:solidFill>
          </a:endParaRPr>
        </a:p>
      </dgm:t>
    </dgm:pt>
    <dgm:pt modelId="{BF535488-0E72-4ACD-9D73-7F8D5E142F2A}" type="parTrans" cxnId="{4D508F30-A20E-4C98-ADA5-4745FE6E603F}">
      <dgm:prSet/>
      <dgm:spPr/>
      <dgm:t>
        <a:bodyPr/>
        <a:lstStyle/>
        <a:p>
          <a:endParaRPr lang="en-US"/>
        </a:p>
      </dgm:t>
    </dgm:pt>
    <dgm:pt modelId="{16922E77-B367-435E-807F-316CB8219159}" type="sibTrans" cxnId="{4D508F30-A20E-4C98-ADA5-4745FE6E603F}">
      <dgm:prSet/>
      <dgm:spPr/>
      <dgm:t>
        <a:bodyPr/>
        <a:lstStyle/>
        <a:p>
          <a:endParaRPr lang="en-US"/>
        </a:p>
      </dgm:t>
    </dgm:pt>
    <dgm:pt modelId="{A16BD872-95C9-4747-B9EF-1BB11D55D52A}">
      <dgm:prSet phldrT="[Text]"/>
      <dgm:spPr>
        <a:gradFill rotWithShape="0">
          <a:gsLst>
            <a:gs pos="0">
              <a:srgbClr val="A06000"/>
            </a:gs>
            <a:gs pos="100000">
              <a:srgbClr val="FFA800"/>
            </a:gs>
          </a:gsLst>
          <a:lin ang="2700000" scaled="1"/>
        </a:gradFill>
      </dgm:spPr>
      <dgm:t>
        <a:bodyPr/>
        <a:lstStyle/>
        <a:p>
          <a:r>
            <a:rPr lang="en-US" dirty="0" smtClean="0">
              <a:solidFill>
                <a:schemeClr val="tx1"/>
              </a:solidFill>
            </a:rPr>
            <a:t>Vertical Integrations</a:t>
          </a:r>
          <a:endParaRPr lang="en-US" dirty="0">
            <a:solidFill>
              <a:schemeClr val="tx1"/>
            </a:solidFill>
          </a:endParaRPr>
        </a:p>
      </dgm:t>
    </dgm:pt>
    <dgm:pt modelId="{63409FA4-2379-4ABB-9889-AF4FF25005A9}" type="parTrans" cxnId="{03E6E4C9-897A-44F2-9815-A70D40229F7C}">
      <dgm:prSet/>
      <dgm:spPr/>
      <dgm:t>
        <a:bodyPr/>
        <a:lstStyle/>
        <a:p>
          <a:endParaRPr lang="en-US"/>
        </a:p>
      </dgm:t>
    </dgm:pt>
    <dgm:pt modelId="{8C216E95-90C4-42C2-A613-5FAB615ED16D}" type="sibTrans" cxnId="{03E6E4C9-897A-44F2-9815-A70D40229F7C}">
      <dgm:prSet/>
      <dgm:spPr/>
      <dgm:t>
        <a:bodyPr/>
        <a:lstStyle/>
        <a:p>
          <a:endParaRPr lang="en-US"/>
        </a:p>
      </dgm:t>
    </dgm:pt>
    <dgm:pt modelId="{45D805F8-C90C-46A6-95FB-2712A4BFB823}">
      <dgm:prSet phldrT="[Text]"/>
      <dgm:spPr>
        <a:gradFill rotWithShape="0">
          <a:gsLst>
            <a:gs pos="0">
              <a:srgbClr val="958022"/>
            </a:gs>
            <a:gs pos="100000">
              <a:srgbClr val="FFDD42"/>
            </a:gs>
          </a:gsLst>
          <a:lin ang="2700000" scaled="1"/>
        </a:gradFill>
      </dgm:spPr>
      <dgm:t>
        <a:bodyPr/>
        <a:lstStyle/>
        <a:p>
          <a:r>
            <a:rPr lang="en-US" dirty="0" smtClean="0">
              <a:solidFill>
                <a:schemeClr val="tx1"/>
              </a:solidFill>
            </a:rPr>
            <a:t>Horizontal Integrations</a:t>
          </a:r>
          <a:endParaRPr lang="en-US" dirty="0">
            <a:solidFill>
              <a:schemeClr val="tx1"/>
            </a:solidFill>
          </a:endParaRPr>
        </a:p>
      </dgm:t>
    </dgm:pt>
    <dgm:pt modelId="{77036D58-AA4F-41F8-8929-7E9EFC6F737B}" type="parTrans" cxnId="{A7AFD4AD-A891-46AC-9C1B-E1E77ECBAA8D}">
      <dgm:prSet/>
      <dgm:spPr/>
      <dgm:t>
        <a:bodyPr/>
        <a:lstStyle/>
        <a:p>
          <a:endParaRPr lang="en-US"/>
        </a:p>
      </dgm:t>
    </dgm:pt>
    <dgm:pt modelId="{B6DB37C2-392A-40EF-9862-7B0227F30B0C}" type="sibTrans" cxnId="{A7AFD4AD-A891-46AC-9C1B-E1E77ECBAA8D}">
      <dgm:prSet/>
      <dgm:spPr/>
      <dgm:t>
        <a:bodyPr/>
        <a:lstStyle/>
        <a:p>
          <a:endParaRPr lang="en-US"/>
        </a:p>
      </dgm:t>
    </dgm:pt>
    <dgm:pt modelId="{81E19FF2-9C72-4067-B83E-890FD74B7A81}">
      <dgm:prSet phldrT="[Text]"/>
      <dgm:spPr>
        <a:gradFill rotWithShape="0">
          <a:gsLst>
            <a:gs pos="0">
              <a:srgbClr val="788500"/>
            </a:gs>
            <a:gs pos="100000">
              <a:srgbClr val="D0E600"/>
            </a:gs>
          </a:gsLst>
          <a:lin ang="2700000" scaled="1"/>
        </a:gradFill>
      </dgm:spPr>
      <dgm:t>
        <a:bodyPr/>
        <a:lstStyle/>
        <a:p>
          <a:r>
            <a:rPr lang="en-US" dirty="0" smtClean="0">
              <a:solidFill>
                <a:schemeClr val="tx1"/>
              </a:solidFill>
            </a:rPr>
            <a:t>Smart Maintenance</a:t>
          </a:r>
          <a:endParaRPr lang="en-US" dirty="0">
            <a:solidFill>
              <a:schemeClr val="tx1"/>
            </a:solidFill>
          </a:endParaRPr>
        </a:p>
      </dgm:t>
    </dgm:pt>
    <dgm:pt modelId="{566E6372-011F-4752-9BE4-85D4FDF2096F}" type="parTrans" cxnId="{647085FE-2BFA-42DB-B103-195C48C895E1}">
      <dgm:prSet/>
      <dgm:spPr/>
      <dgm:t>
        <a:bodyPr/>
        <a:lstStyle/>
        <a:p>
          <a:endParaRPr lang="en-US"/>
        </a:p>
      </dgm:t>
    </dgm:pt>
    <dgm:pt modelId="{D214D374-518C-47BD-A1D4-DB134463A8EF}" type="sibTrans" cxnId="{647085FE-2BFA-42DB-B103-195C48C895E1}">
      <dgm:prSet/>
      <dgm:spPr/>
      <dgm:t>
        <a:bodyPr/>
        <a:lstStyle/>
        <a:p>
          <a:endParaRPr lang="en-US"/>
        </a:p>
      </dgm:t>
    </dgm:pt>
    <dgm:pt modelId="{8BF90381-BC48-46DA-B587-EE3B86B276DF}">
      <dgm:prSet phldrT="[Text]"/>
      <dgm:spPr>
        <a:gradFill rotWithShape="0">
          <a:gsLst>
            <a:gs pos="0">
              <a:srgbClr val="00B0F0"/>
            </a:gs>
            <a:gs pos="100000">
              <a:srgbClr val="0073D4"/>
            </a:gs>
          </a:gsLst>
          <a:lin ang="2700000" scaled="1"/>
        </a:gradFill>
      </dgm:spPr>
      <dgm:t>
        <a:bodyPr/>
        <a:lstStyle/>
        <a:p>
          <a:r>
            <a:rPr lang="en-US" dirty="0" smtClean="0">
              <a:solidFill>
                <a:schemeClr val="tx1"/>
              </a:solidFill>
            </a:rPr>
            <a:t>Digital Workforce</a:t>
          </a:r>
          <a:endParaRPr lang="en-US" dirty="0">
            <a:solidFill>
              <a:schemeClr val="tx1"/>
            </a:solidFill>
          </a:endParaRPr>
        </a:p>
      </dgm:t>
    </dgm:pt>
    <dgm:pt modelId="{86F9D699-4251-4179-9E59-7DA673A772ED}" type="parTrans" cxnId="{0F20C8F8-0FFF-45EB-A46A-CE12DFD0F37A}">
      <dgm:prSet/>
      <dgm:spPr/>
      <dgm:t>
        <a:bodyPr/>
        <a:lstStyle/>
        <a:p>
          <a:endParaRPr lang="en-US"/>
        </a:p>
      </dgm:t>
    </dgm:pt>
    <dgm:pt modelId="{2B8E1F59-B8AE-40B7-A096-FDDEFAB22660}" type="sibTrans" cxnId="{0F20C8F8-0FFF-45EB-A46A-CE12DFD0F37A}">
      <dgm:prSet/>
      <dgm:spPr/>
      <dgm:t>
        <a:bodyPr/>
        <a:lstStyle/>
        <a:p>
          <a:endParaRPr lang="en-US"/>
        </a:p>
      </dgm:t>
    </dgm:pt>
    <dgm:pt modelId="{21F0AC78-BA50-4112-9377-D717A7F3A6F8}">
      <dgm:prSet phldrT="[Text]"/>
      <dgm:spPr>
        <a:gradFill rotWithShape="0">
          <a:gsLst>
            <a:gs pos="0">
              <a:srgbClr val="7030A0"/>
            </a:gs>
            <a:gs pos="100000">
              <a:srgbClr val="CBA9E5"/>
            </a:gs>
          </a:gsLst>
          <a:lin ang="2700000" scaled="1"/>
        </a:gradFill>
      </dgm:spPr>
      <dgm:t>
        <a:bodyPr/>
        <a:lstStyle/>
        <a:p>
          <a:r>
            <a:rPr lang="en-US" dirty="0" smtClean="0">
              <a:solidFill>
                <a:schemeClr val="tx1"/>
              </a:solidFill>
            </a:rPr>
            <a:t>Digital Sales &amp; Marketing</a:t>
          </a:r>
          <a:endParaRPr lang="en-US" dirty="0">
            <a:solidFill>
              <a:schemeClr val="tx1"/>
            </a:solidFill>
          </a:endParaRPr>
        </a:p>
      </dgm:t>
    </dgm:pt>
    <dgm:pt modelId="{B0E1CE9D-3CFF-465E-B365-B24D0C9EA2DA}" type="parTrans" cxnId="{2ED4F92B-9690-4B48-8AFF-38393CC0A1FB}">
      <dgm:prSet/>
      <dgm:spPr/>
      <dgm:t>
        <a:bodyPr/>
        <a:lstStyle/>
        <a:p>
          <a:endParaRPr lang="en-US"/>
        </a:p>
      </dgm:t>
    </dgm:pt>
    <dgm:pt modelId="{87EE15ED-EB09-4B07-A6E9-36FBB63DDBA0}" type="sibTrans" cxnId="{2ED4F92B-9690-4B48-8AFF-38393CC0A1FB}">
      <dgm:prSet/>
      <dgm:spPr/>
      <dgm:t>
        <a:bodyPr/>
        <a:lstStyle/>
        <a:p>
          <a:endParaRPr lang="en-US"/>
        </a:p>
      </dgm:t>
    </dgm:pt>
    <dgm:pt modelId="{480FF679-C6B9-42A4-B732-570A5D0A5452}" type="pres">
      <dgm:prSet presAssocID="{6347D506-637A-451E-94BF-2EE4C687C73E}" presName="Name0" presStyleCnt="0">
        <dgm:presLayoutVars>
          <dgm:chPref val="3"/>
          <dgm:dir/>
          <dgm:animLvl val="lvl"/>
          <dgm:resizeHandles/>
        </dgm:presLayoutVars>
      </dgm:prSet>
      <dgm:spPr/>
      <dgm:t>
        <a:bodyPr/>
        <a:lstStyle/>
        <a:p>
          <a:endParaRPr lang="en-US"/>
        </a:p>
      </dgm:t>
    </dgm:pt>
    <dgm:pt modelId="{C29BE157-CE8D-4EEC-9E91-483F36FA1BE0}" type="pres">
      <dgm:prSet presAssocID="{308416ED-916B-4516-9528-231EF87017DE}" presName="horFlow" presStyleCnt="0"/>
      <dgm:spPr/>
    </dgm:pt>
    <dgm:pt modelId="{811CFE83-E5F4-4FCD-9F82-08B083830E34}" type="pres">
      <dgm:prSet presAssocID="{308416ED-916B-4516-9528-231EF87017DE}" presName="bigChev" presStyleLbl="node1" presStyleIdx="0" presStyleCnt="1"/>
      <dgm:spPr/>
      <dgm:t>
        <a:bodyPr/>
        <a:lstStyle/>
        <a:p>
          <a:endParaRPr lang="en-US"/>
        </a:p>
      </dgm:t>
    </dgm:pt>
    <dgm:pt modelId="{81BE6669-E5D5-4814-81F8-8D33957DDEC4}" type="pres">
      <dgm:prSet presAssocID="{BF535488-0E72-4ACD-9D73-7F8D5E142F2A}" presName="parTrans" presStyleCnt="0"/>
      <dgm:spPr/>
    </dgm:pt>
    <dgm:pt modelId="{73B12C2E-0061-4A55-A45B-4729DC103264}" type="pres">
      <dgm:prSet presAssocID="{16318CFA-8179-4FB8-B4BB-0618C3D93356}" presName="node" presStyleLbl="alignAccFollowNode1" presStyleIdx="0" presStyleCnt="6">
        <dgm:presLayoutVars>
          <dgm:bulletEnabled val="1"/>
        </dgm:presLayoutVars>
      </dgm:prSet>
      <dgm:spPr/>
      <dgm:t>
        <a:bodyPr/>
        <a:lstStyle/>
        <a:p>
          <a:endParaRPr lang="en-US"/>
        </a:p>
      </dgm:t>
    </dgm:pt>
    <dgm:pt modelId="{EF1D73B4-7C85-4E09-A199-B622C2BA288F}" type="pres">
      <dgm:prSet presAssocID="{16922E77-B367-435E-807F-316CB8219159}" presName="sibTrans" presStyleCnt="0"/>
      <dgm:spPr/>
    </dgm:pt>
    <dgm:pt modelId="{9CD6AE1B-0E75-47E2-BF27-C597E2B1902F}" type="pres">
      <dgm:prSet presAssocID="{A16BD872-95C9-4747-B9EF-1BB11D55D52A}" presName="node" presStyleLbl="alignAccFollowNode1" presStyleIdx="1" presStyleCnt="6">
        <dgm:presLayoutVars>
          <dgm:bulletEnabled val="1"/>
        </dgm:presLayoutVars>
      </dgm:prSet>
      <dgm:spPr/>
      <dgm:t>
        <a:bodyPr/>
        <a:lstStyle/>
        <a:p>
          <a:endParaRPr lang="en-US"/>
        </a:p>
      </dgm:t>
    </dgm:pt>
    <dgm:pt modelId="{1757BB23-4ED8-4609-8706-5F78B7B7663D}" type="pres">
      <dgm:prSet presAssocID="{8C216E95-90C4-42C2-A613-5FAB615ED16D}" presName="sibTrans" presStyleCnt="0"/>
      <dgm:spPr/>
    </dgm:pt>
    <dgm:pt modelId="{74F7A1DD-C16F-4A9F-A1EF-124CEEE9C8C4}" type="pres">
      <dgm:prSet presAssocID="{45D805F8-C90C-46A6-95FB-2712A4BFB823}" presName="node" presStyleLbl="alignAccFollowNode1" presStyleIdx="2" presStyleCnt="6">
        <dgm:presLayoutVars>
          <dgm:bulletEnabled val="1"/>
        </dgm:presLayoutVars>
      </dgm:prSet>
      <dgm:spPr/>
      <dgm:t>
        <a:bodyPr/>
        <a:lstStyle/>
        <a:p>
          <a:endParaRPr lang="en-US"/>
        </a:p>
      </dgm:t>
    </dgm:pt>
    <dgm:pt modelId="{25032DA2-4469-4A45-BF2A-2C4CC6977F68}" type="pres">
      <dgm:prSet presAssocID="{B6DB37C2-392A-40EF-9862-7B0227F30B0C}" presName="sibTrans" presStyleCnt="0"/>
      <dgm:spPr/>
    </dgm:pt>
    <dgm:pt modelId="{AF814723-8FF9-4CEE-AF10-65C17307FE5B}" type="pres">
      <dgm:prSet presAssocID="{81E19FF2-9C72-4067-B83E-890FD74B7A81}" presName="node" presStyleLbl="alignAccFollowNode1" presStyleIdx="3" presStyleCnt="6">
        <dgm:presLayoutVars>
          <dgm:bulletEnabled val="1"/>
        </dgm:presLayoutVars>
      </dgm:prSet>
      <dgm:spPr/>
      <dgm:t>
        <a:bodyPr/>
        <a:lstStyle/>
        <a:p>
          <a:endParaRPr lang="en-US"/>
        </a:p>
      </dgm:t>
    </dgm:pt>
    <dgm:pt modelId="{1E8D5810-040F-4080-B15A-35A8A17DE7D1}" type="pres">
      <dgm:prSet presAssocID="{D214D374-518C-47BD-A1D4-DB134463A8EF}" presName="sibTrans" presStyleCnt="0"/>
      <dgm:spPr/>
    </dgm:pt>
    <dgm:pt modelId="{2254CA15-3388-4312-915C-C711D413C1DD}" type="pres">
      <dgm:prSet presAssocID="{8BF90381-BC48-46DA-B587-EE3B86B276DF}" presName="node" presStyleLbl="alignAccFollowNode1" presStyleIdx="4" presStyleCnt="6">
        <dgm:presLayoutVars>
          <dgm:bulletEnabled val="1"/>
        </dgm:presLayoutVars>
      </dgm:prSet>
      <dgm:spPr/>
      <dgm:t>
        <a:bodyPr/>
        <a:lstStyle/>
        <a:p>
          <a:endParaRPr lang="en-US"/>
        </a:p>
      </dgm:t>
    </dgm:pt>
    <dgm:pt modelId="{BE524B06-A073-4E4F-AB97-643BDC36C56C}" type="pres">
      <dgm:prSet presAssocID="{2B8E1F59-B8AE-40B7-A096-FDDEFAB22660}" presName="sibTrans" presStyleCnt="0"/>
      <dgm:spPr/>
    </dgm:pt>
    <dgm:pt modelId="{E2F2882B-D354-4D11-8033-B7AC3522C60F}" type="pres">
      <dgm:prSet presAssocID="{21F0AC78-BA50-4112-9377-D717A7F3A6F8}" presName="node" presStyleLbl="alignAccFollowNode1" presStyleIdx="5" presStyleCnt="6">
        <dgm:presLayoutVars>
          <dgm:bulletEnabled val="1"/>
        </dgm:presLayoutVars>
      </dgm:prSet>
      <dgm:spPr/>
      <dgm:t>
        <a:bodyPr/>
        <a:lstStyle/>
        <a:p>
          <a:endParaRPr lang="en-US"/>
        </a:p>
      </dgm:t>
    </dgm:pt>
  </dgm:ptLst>
  <dgm:cxnLst>
    <dgm:cxn modelId="{6C7988E3-4905-4360-B7FF-5D838C579930}" type="presOf" srcId="{6347D506-637A-451E-94BF-2EE4C687C73E}" destId="{480FF679-C6B9-42A4-B732-570A5D0A5452}" srcOrd="0" destOrd="0" presId="urn:microsoft.com/office/officeart/2005/8/layout/lProcess3"/>
    <dgm:cxn modelId="{698FCD30-09F7-4B1C-BC07-D23315737D84}" type="presOf" srcId="{A16BD872-95C9-4747-B9EF-1BB11D55D52A}" destId="{9CD6AE1B-0E75-47E2-BF27-C597E2B1902F}" srcOrd="0" destOrd="0" presId="urn:microsoft.com/office/officeart/2005/8/layout/lProcess3"/>
    <dgm:cxn modelId="{A7AFD4AD-A891-46AC-9C1B-E1E77ECBAA8D}" srcId="{308416ED-916B-4516-9528-231EF87017DE}" destId="{45D805F8-C90C-46A6-95FB-2712A4BFB823}" srcOrd="2" destOrd="0" parTransId="{77036D58-AA4F-41F8-8929-7E9EFC6F737B}" sibTransId="{B6DB37C2-392A-40EF-9862-7B0227F30B0C}"/>
    <dgm:cxn modelId="{B9979E04-E9A9-4CAD-AEA9-640BEEA07C21}" type="presOf" srcId="{81E19FF2-9C72-4067-B83E-890FD74B7A81}" destId="{AF814723-8FF9-4CEE-AF10-65C17307FE5B}" srcOrd="0" destOrd="0" presId="urn:microsoft.com/office/officeart/2005/8/layout/lProcess3"/>
    <dgm:cxn modelId="{75C9C575-AB30-4B64-93FE-EFDC96E00BAE}" srcId="{6347D506-637A-451E-94BF-2EE4C687C73E}" destId="{308416ED-916B-4516-9528-231EF87017DE}" srcOrd="0" destOrd="0" parTransId="{26E34988-9317-4CFC-BE30-4FD40204B6BF}" sibTransId="{6679BDED-FB64-425A-86F3-667C18033805}"/>
    <dgm:cxn modelId="{647085FE-2BFA-42DB-B103-195C48C895E1}" srcId="{308416ED-916B-4516-9528-231EF87017DE}" destId="{81E19FF2-9C72-4067-B83E-890FD74B7A81}" srcOrd="3" destOrd="0" parTransId="{566E6372-011F-4752-9BE4-85D4FDF2096F}" sibTransId="{D214D374-518C-47BD-A1D4-DB134463A8EF}"/>
    <dgm:cxn modelId="{2ED4F92B-9690-4B48-8AFF-38393CC0A1FB}" srcId="{308416ED-916B-4516-9528-231EF87017DE}" destId="{21F0AC78-BA50-4112-9377-D717A7F3A6F8}" srcOrd="5" destOrd="0" parTransId="{B0E1CE9D-3CFF-465E-B365-B24D0C9EA2DA}" sibTransId="{87EE15ED-EB09-4B07-A6E9-36FBB63DDBA0}"/>
    <dgm:cxn modelId="{4D508F30-A20E-4C98-ADA5-4745FE6E603F}" srcId="{308416ED-916B-4516-9528-231EF87017DE}" destId="{16318CFA-8179-4FB8-B4BB-0618C3D93356}" srcOrd="0" destOrd="0" parTransId="{BF535488-0E72-4ACD-9D73-7F8D5E142F2A}" sibTransId="{16922E77-B367-435E-807F-316CB8219159}"/>
    <dgm:cxn modelId="{0F20C8F8-0FFF-45EB-A46A-CE12DFD0F37A}" srcId="{308416ED-916B-4516-9528-231EF87017DE}" destId="{8BF90381-BC48-46DA-B587-EE3B86B276DF}" srcOrd="4" destOrd="0" parTransId="{86F9D699-4251-4179-9E59-7DA673A772ED}" sibTransId="{2B8E1F59-B8AE-40B7-A096-FDDEFAB22660}"/>
    <dgm:cxn modelId="{AF549918-22F9-4FCB-8D24-079327D22914}" type="presOf" srcId="{45D805F8-C90C-46A6-95FB-2712A4BFB823}" destId="{74F7A1DD-C16F-4A9F-A1EF-124CEEE9C8C4}" srcOrd="0" destOrd="0" presId="urn:microsoft.com/office/officeart/2005/8/layout/lProcess3"/>
    <dgm:cxn modelId="{798A3E8E-4FB4-4989-8CEA-F8AB1E6700D3}" type="presOf" srcId="{21F0AC78-BA50-4112-9377-D717A7F3A6F8}" destId="{E2F2882B-D354-4D11-8033-B7AC3522C60F}" srcOrd="0" destOrd="0" presId="urn:microsoft.com/office/officeart/2005/8/layout/lProcess3"/>
    <dgm:cxn modelId="{C9493C36-64BA-4597-B4A5-D4EBEBF808E9}" type="presOf" srcId="{308416ED-916B-4516-9528-231EF87017DE}" destId="{811CFE83-E5F4-4FCD-9F82-08B083830E34}" srcOrd="0" destOrd="0" presId="urn:microsoft.com/office/officeart/2005/8/layout/lProcess3"/>
    <dgm:cxn modelId="{AC9054E7-FBBF-4A5A-923F-268851547D09}" type="presOf" srcId="{16318CFA-8179-4FB8-B4BB-0618C3D93356}" destId="{73B12C2E-0061-4A55-A45B-4729DC103264}" srcOrd="0" destOrd="0" presId="urn:microsoft.com/office/officeart/2005/8/layout/lProcess3"/>
    <dgm:cxn modelId="{03E6E4C9-897A-44F2-9815-A70D40229F7C}" srcId="{308416ED-916B-4516-9528-231EF87017DE}" destId="{A16BD872-95C9-4747-B9EF-1BB11D55D52A}" srcOrd="1" destOrd="0" parTransId="{63409FA4-2379-4ABB-9889-AF4FF25005A9}" sibTransId="{8C216E95-90C4-42C2-A613-5FAB615ED16D}"/>
    <dgm:cxn modelId="{0EAECCD1-2D4A-4B28-9935-F850550537AF}" type="presOf" srcId="{8BF90381-BC48-46DA-B587-EE3B86B276DF}" destId="{2254CA15-3388-4312-915C-C711D413C1DD}" srcOrd="0" destOrd="0" presId="urn:microsoft.com/office/officeart/2005/8/layout/lProcess3"/>
    <dgm:cxn modelId="{C8F09130-BFDE-490C-8C66-DEE2CA8C3D2E}" type="presParOf" srcId="{480FF679-C6B9-42A4-B732-570A5D0A5452}" destId="{C29BE157-CE8D-4EEC-9E91-483F36FA1BE0}" srcOrd="0" destOrd="0" presId="urn:microsoft.com/office/officeart/2005/8/layout/lProcess3"/>
    <dgm:cxn modelId="{FDAE4F01-208F-420E-9B60-16C086108208}" type="presParOf" srcId="{C29BE157-CE8D-4EEC-9E91-483F36FA1BE0}" destId="{811CFE83-E5F4-4FCD-9F82-08B083830E34}" srcOrd="0" destOrd="0" presId="urn:microsoft.com/office/officeart/2005/8/layout/lProcess3"/>
    <dgm:cxn modelId="{5DBB6CDA-9672-4A55-809E-37C80B59FB52}" type="presParOf" srcId="{C29BE157-CE8D-4EEC-9E91-483F36FA1BE0}" destId="{81BE6669-E5D5-4814-81F8-8D33957DDEC4}" srcOrd="1" destOrd="0" presId="urn:microsoft.com/office/officeart/2005/8/layout/lProcess3"/>
    <dgm:cxn modelId="{D1D105D2-6AFC-4F2E-8BA6-850F8D67A917}" type="presParOf" srcId="{C29BE157-CE8D-4EEC-9E91-483F36FA1BE0}" destId="{73B12C2E-0061-4A55-A45B-4729DC103264}" srcOrd="2" destOrd="0" presId="urn:microsoft.com/office/officeart/2005/8/layout/lProcess3"/>
    <dgm:cxn modelId="{C854F0BD-A632-4639-9179-F03E6FE16DE4}" type="presParOf" srcId="{C29BE157-CE8D-4EEC-9E91-483F36FA1BE0}" destId="{EF1D73B4-7C85-4E09-A199-B622C2BA288F}" srcOrd="3" destOrd="0" presId="urn:microsoft.com/office/officeart/2005/8/layout/lProcess3"/>
    <dgm:cxn modelId="{3F403B7D-0364-4138-849D-7FEF146645AB}" type="presParOf" srcId="{C29BE157-CE8D-4EEC-9E91-483F36FA1BE0}" destId="{9CD6AE1B-0E75-47E2-BF27-C597E2B1902F}" srcOrd="4" destOrd="0" presId="urn:microsoft.com/office/officeart/2005/8/layout/lProcess3"/>
    <dgm:cxn modelId="{C53F4F2E-CAEB-44F8-AE54-40C2DE162850}" type="presParOf" srcId="{C29BE157-CE8D-4EEC-9E91-483F36FA1BE0}" destId="{1757BB23-4ED8-4609-8706-5F78B7B7663D}" srcOrd="5" destOrd="0" presId="urn:microsoft.com/office/officeart/2005/8/layout/lProcess3"/>
    <dgm:cxn modelId="{A56716E7-1263-4F9E-A38C-3B9C2CDD7440}" type="presParOf" srcId="{C29BE157-CE8D-4EEC-9E91-483F36FA1BE0}" destId="{74F7A1DD-C16F-4A9F-A1EF-124CEEE9C8C4}" srcOrd="6" destOrd="0" presId="urn:microsoft.com/office/officeart/2005/8/layout/lProcess3"/>
    <dgm:cxn modelId="{8F590E90-BCAC-4A80-9E01-192D85A6DDDC}" type="presParOf" srcId="{C29BE157-CE8D-4EEC-9E91-483F36FA1BE0}" destId="{25032DA2-4469-4A45-BF2A-2C4CC6977F68}" srcOrd="7" destOrd="0" presId="urn:microsoft.com/office/officeart/2005/8/layout/lProcess3"/>
    <dgm:cxn modelId="{560C6C6B-4F95-4DFB-AF44-EB0B0A94A865}" type="presParOf" srcId="{C29BE157-CE8D-4EEC-9E91-483F36FA1BE0}" destId="{AF814723-8FF9-4CEE-AF10-65C17307FE5B}" srcOrd="8" destOrd="0" presId="urn:microsoft.com/office/officeart/2005/8/layout/lProcess3"/>
    <dgm:cxn modelId="{EEC5B5F2-72A2-474E-9EE7-AA1E16304211}" type="presParOf" srcId="{C29BE157-CE8D-4EEC-9E91-483F36FA1BE0}" destId="{1E8D5810-040F-4080-B15A-35A8A17DE7D1}" srcOrd="9" destOrd="0" presId="urn:microsoft.com/office/officeart/2005/8/layout/lProcess3"/>
    <dgm:cxn modelId="{AB4B95B3-0825-45C6-B194-747871F52772}" type="presParOf" srcId="{C29BE157-CE8D-4EEC-9E91-483F36FA1BE0}" destId="{2254CA15-3388-4312-915C-C711D413C1DD}" srcOrd="10" destOrd="0" presId="urn:microsoft.com/office/officeart/2005/8/layout/lProcess3"/>
    <dgm:cxn modelId="{56EE2F65-9693-437E-AAB5-7FA3CC91CA65}" type="presParOf" srcId="{C29BE157-CE8D-4EEC-9E91-483F36FA1BE0}" destId="{BE524B06-A073-4E4F-AB97-643BDC36C56C}" srcOrd="11" destOrd="0" presId="urn:microsoft.com/office/officeart/2005/8/layout/lProcess3"/>
    <dgm:cxn modelId="{CCE91E2B-1B23-468A-976D-A2DAE89E93C3}" type="presParOf" srcId="{C29BE157-CE8D-4EEC-9E91-483F36FA1BE0}" destId="{E2F2882B-D354-4D11-8033-B7AC3522C60F}" srcOrd="1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Hardware Optimization Service Model</a:t>
          </a:r>
          <a:endParaRPr lang="en-US" dirty="0"/>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Pay as you Go Models</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Complete Platform Management Model </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B26484D8-787B-4FA6-A0F2-F30F7A0498FA}">
      <dgm:prSet phldrT="[Text]"/>
      <dgm:spPr/>
      <dgm:t>
        <a:bodyPr/>
        <a:lstStyle/>
        <a:p>
          <a:r>
            <a:rPr lang="en-US" dirty="0" smtClean="0"/>
            <a:t>Big Data Analytics </a:t>
          </a:r>
          <a:endParaRPr lang="en-US" dirty="0"/>
        </a:p>
      </dgm:t>
    </dgm:pt>
    <dgm:pt modelId="{62A6A1D8-9D84-438C-9335-C4003F4B91BA}" type="parTrans" cxnId="{467E5F10-9A33-4C12-B192-4EF6CAB7C92B}">
      <dgm:prSet/>
      <dgm:spPr/>
      <dgm:t>
        <a:bodyPr/>
        <a:lstStyle/>
        <a:p>
          <a:endParaRPr lang="en-US"/>
        </a:p>
      </dgm:t>
    </dgm:pt>
    <dgm:pt modelId="{3E66DDA6-3762-4DEA-BCF5-691F0508DB18}" type="sibTrans" cxnId="{467E5F10-9A33-4C12-B192-4EF6CAB7C92B}">
      <dgm:prSet/>
      <dgm:spPr/>
      <dgm:t>
        <a:bodyPr/>
        <a:lstStyle/>
        <a:p>
          <a:endParaRPr lang="en-US"/>
        </a:p>
      </dgm:t>
    </dgm:pt>
    <dgm:pt modelId="{F85114BC-725B-4126-887F-9D0A390F677F}">
      <dgm:prSet phldrT="[Text]"/>
      <dgm:spPr/>
      <dgm:t>
        <a:bodyPr/>
        <a:lstStyle/>
        <a:p>
          <a:r>
            <a:rPr lang="en-US" dirty="0" smtClean="0"/>
            <a:t>Performance Management</a:t>
          </a:r>
          <a:endParaRPr lang="en-US" dirty="0"/>
        </a:p>
      </dgm:t>
    </dgm:pt>
    <dgm:pt modelId="{18645422-5F20-4786-A7CB-5AF80A430D7D}" type="parTrans" cxnId="{70BEF2C8-676E-4FEF-A058-A1550856A3CF}">
      <dgm:prSet/>
      <dgm:spPr/>
      <dgm:t>
        <a:bodyPr/>
        <a:lstStyle/>
        <a:p>
          <a:endParaRPr lang="en-US"/>
        </a:p>
      </dgm:t>
    </dgm:pt>
    <dgm:pt modelId="{33F50B2B-5AF8-454B-AB05-87312366AC2D}" type="sibTrans" cxnId="{70BEF2C8-676E-4FEF-A058-A1550856A3CF}">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8DDAFC22-9B81-47DF-A4CF-F7B3A58515BB}" type="pres">
      <dgm:prSet presAssocID="{BB71A4A1-27A7-4F3E-A3DD-6740073996BF}" presName="thickLine" presStyleLbl="alignNode1" presStyleIdx="2"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2"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FAEC3DA9-C731-43A8-BF2E-82CE7B068E92}" type="pres">
      <dgm:prSet presAssocID="{B26484D8-787B-4FA6-A0F2-F30F7A0498FA}" presName="thickLine" presStyleLbl="alignNode1" presStyleIdx="3" presStyleCnt="5"/>
      <dgm:spPr/>
      <dgm:t>
        <a:bodyPr/>
        <a:lstStyle/>
        <a:p>
          <a:endParaRPr lang="en-US"/>
        </a:p>
      </dgm:t>
    </dgm:pt>
    <dgm:pt modelId="{C37A3578-6E19-4855-ACA7-E5152A1458F7}" type="pres">
      <dgm:prSet presAssocID="{B26484D8-787B-4FA6-A0F2-F30F7A0498FA}" presName="horz1" presStyleCnt="0"/>
      <dgm:spPr/>
      <dgm:t>
        <a:bodyPr/>
        <a:lstStyle/>
        <a:p>
          <a:endParaRPr lang="en-US"/>
        </a:p>
      </dgm:t>
    </dgm:pt>
    <dgm:pt modelId="{8A711BD7-50A0-4D4B-B68B-4D0545BDB618}" type="pres">
      <dgm:prSet presAssocID="{B26484D8-787B-4FA6-A0F2-F30F7A0498FA}" presName="tx1" presStyleLbl="revTx" presStyleIdx="3" presStyleCnt="5"/>
      <dgm:spPr/>
      <dgm:t>
        <a:bodyPr/>
        <a:lstStyle/>
        <a:p>
          <a:endParaRPr lang="en-US"/>
        </a:p>
      </dgm:t>
    </dgm:pt>
    <dgm:pt modelId="{37007255-9D38-4BAD-947E-40B745285D10}" type="pres">
      <dgm:prSet presAssocID="{B26484D8-787B-4FA6-A0F2-F30F7A0498FA}" presName="vert1" presStyleCnt="0"/>
      <dgm:spPr/>
      <dgm:t>
        <a:bodyPr/>
        <a:lstStyle/>
        <a:p>
          <a:endParaRPr lang="en-US"/>
        </a:p>
      </dgm:t>
    </dgm:pt>
    <dgm:pt modelId="{23986EDB-A0E7-4B5B-8E5C-8E95DDE983F8}" type="pres">
      <dgm:prSet presAssocID="{F85114BC-725B-4126-887F-9D0A390F677F}" presName="thickLine" presStyleLbl="alignNode1" presStyleIdx="4" presStyleCnt="5"/>
      <dgm:spPr/>
      <dgm:t>
        <a:bodyPr/>
        <a:lstStyle/>
        <a:p>
          <a:endParaRPr lang="en-US"/>
        </a:p>
      </dgm:t>
    </dgm:pt>
    <dgm:pt modelId="{85504C04-ED2B-41D7-8DF5-159AAB4113D6}" type="pres">
      <dgm:prSet presAssocID="{F85114BC-725B-4126-887F-9D0A390F677F}" presName="horz1" presStyleCnt="0"/>
      <dgm:spPr/>
      <dgm:t>
        <a:bodyPr/>
        <a:lstStyle/>
        <a:p>
          <a:endParaRPr lang="en-US"/>
        </a:p>
      </dgm:t>
    </dgm:pt>
    <dgm:pt modelId="{17B3068E-690C-4A25-9CCA-B11DA8CC99B0}" type="pres">
      <dgm:prSet presAssocID="{F85114BC-725B-4126-887F-9D0A390F677F}" presName="tx1" presStyleLbl="revTx" presStyleIdx="4" presStyleCnt="5"/>
      <dgm:spPr/>
      <dgm:t>
        <a:bodyPr/>
        <a:lstStyle/>
        <a:p>
          <a:endParaRPr lang="en-US"/>
        </a:p>
      </dgm:t>
    </dgm:pt>
    <dgm:pt modelId="{75B20598-8735-4C5F-B063-3939B28E039F}" type="pres">
      <dgm:prSet presAssocID="{F85114BC-725B-4126-887F-9D0A390F677F}" presName="vert1" presStyleCnt="0"/>
      <dgm:spPr/>
      <dgm:t>
        <a:bodyPr/>
        <a:lstStyle/>
        <a:p>
          <a:endParaRPr lang="en-US"/>
        </a:p>
      </dgm:t>
    </dgm:pt>
  </dgm:ptLst>
  <dgm:cxnLst>
    <dgm:cxn modelId="{4082485F-A381-4C20-B324-C12452B99465}" type="presOf" srcId="{7BB7BB97-BDD6-483A-82D1-39C2816EF341}" destId="{888F5893-2CDE-4B7E-9DFF-61D65225B35A}" srcOrd="0" destOrd="0" presId="urn:microsoft.com/office/officeart/2008/layout/LinedList"/>
    <dgm:cxn modelId="{A761A726-F88E-425A-AB1D-06C198A968D8}" type="presOf" srcId="{34C13F36-70FA-4547-85C8-C4EFC629E641}" destId="{A95CBFB1-5AF7-4752-AF7D-92D182955498}" srcOrd="0" destOrd="0" presId="urn:microsoft.com/office/officeart/2008/layout/LinedList"/>
    <dgm:cxn modelId="{6A6E15C7-061B-4F30-AF47-465372A88B2F}" srcId="{8BEA2F79-16B6-46E2-86E7-49C7D1FB38D1}" destId="{7BB7BB97-BDD6-483A-82D1-39C2816EF341}" srcOrd="0" destOrd="0" parTransId="{434A1FF0-D711-4331-824D-5A46DA941D37}" sibTransId="{DCBAF045-F7A0-4F49-8255-08C5DA8B90D2}"/>
    <dgm:cxn modelId="{70BEF2C8-676E-4FEF-A058-A1550856A3CF}" srcId="{8BEA2F79-16B6-46E2-86E7-49C7D1FB38D1}" destId="{F85114BC-725B-4126-887F-9D0A390F677F}" srcOrd="4" destOrd="0" parTransId="{18645422-5F20-4786-A7CB-5AF80A430D7D}" sibTransId="{33F50B2B-5AF8-454B-AB05-87312366AC2D}"/>
    <dgm:cxn modelId="{6A01F7C4-4CFE-41B5-9260-1185353DA159}" srcId="{8BEA2F79-16B6-46E2-86E7-49C7D1FB38D1}" destId="{BB71A4A1-27A7-4F3E-A3DD-6740073996BF}" srcOrd="2" destOrd="0" parTransId="{D9D2999A-C14E-4E93-94B1-476B16ADA91E}" sibTransId="{7D997EBC-B6DB-4FA8-814F-C0530AB2E1BE}"/>
    <dgm:cxn modelId="{9ED8E567-0E9D-4C44-B152-CA4B198906F5}" type="presOf" srcId="{8BEA2F79-16B6-46E2-86E7-49C7D1FB38D1}" destId="{1496FF6E-A424-4AEF-A323-34386EFF14E7}" srcOrd="0" destOrd="0" presId="urn:microsoft.com/office/officeart/2008/layout/LinedList"/>
    <dgm:cxn modelId="{884E0F90-3765-43C5-80CA-B162B0DAADA4}" type="presOf" srcId="{F85114BC-725B-4126-887F-9D0A390F677F}" destId="{17B3068E-690C-4A25-9CCA-B11DA8CC99B0}" srcOrd="0" destOrd="0" presId="urn:microsoft.com/office/officeart/2008/layout/LinedList"/>
    <dgm:cxn modelId="{467E5F10-9A33-4C12-B192-4EF6CAB7C92B}" srcId="{8BEA2F79-16B6-46E2-86E7-49C7D1FB38D1}" destId="{B26484D8-787B-4FA6-A0F2-F30F7A0498FA}" srcOrd="3" destOrd="0" parTransId="{62A6A1D8-9D84-438C-9335-C4003F4B91BA}" sibTransId="{3E66DDA6-3762-4DEA-BCF5-691F0508DB18}"/>
    <dgm:cxn modelId="{85F03471-90F4-45E5-B600-84AA87AFF75A}" type="presOf" srcId="{B26484D8-787B-4FA6-A0F2-F30F7A0498FA}" destId="{8A711BD7-50A0-4D4B-B68B-4D0545BDB618}" srcOrd="0" destOrd="0" presId="urn:microsoft.com/office/officeart/2008/layout/LinedList"/>
    <dgm:cxn modelId="{7C3B4C7F-4104-49A2-82BA-F47E46359C8F}" srcId="{8BEA2F79-16B6-46E2-86E7-49C7D1FB38D1}" destId="{34C13F36-70FA-4547-85C8-C4EFC629E641}" srcOrd="1" destOrd="0" parTransId="{737499C7-2C97-4BC5-B04C-70F29509C332}" sibTransId="{5D9E7AAA-D754-477F-AEAB-4599533ED11D}"/>
    <dgm:cxn modelId="{F8897476-6DE4-4196-B4D5-A8FAC5D9BEB2}" type="presOf" srcId="{BB71A4A1-27A7-4F3E-A3DD-6740073996BF}" destId="{29D09A75-DE9B-4489-8260-0DF02A7AAF6C}" srcOrd="0" destOrd="0" presId="urn:microsoft.com/office/officeart/2008/layout/LinedList"/>
    <dgm:cxn modelId="{CEC58C47-5437-40D3-A2CA-06DAE3677767}" type="presParOf" srcId="{1496FF6E-A424-4AEF-A323-34386EFF14E7}" destId="{59BD86CE-2F36-46A1-8592-B0A28E6D04E0}" srcOrd="0" destOrd="0" presId="urn:microsoft.com/office/officeart/2008/layout/LinedList"/>
    <dgm:cxn modelId="{CA74F6D9-98B1-4A07-BAF2-09F36E3F4F68}" type="presParOf" srcId="{1496FF6E-A424-4AEF-A323-34386EFF14E7}" destId="{D7F985F8-97D8-4000-8D9A-148A7D54A5EA}" srcOrd="1" destOrd="0" presId="urn:microsoft.com/office/officeart/2008/layout/LinedList"/>
    <dgm:cxn modelId="{1813098C-3901-4864-8D10-A8AD095776EF}" type="presParOf" srcId="{D7F985F8-97D8-4000-8D9A-148A7D54A5EA}" destId="{888F5893-2CDE-4B7E-9DFF-61D65225B35A}" srcOrd="0" destOrd="0" presId="urn:microsoft.com/office/officeart/2008/layout/LinedList"/>
    <dgm:cxn modelId="{B2D414F3-224E-4062-A442-0C30A5D9E94E}" type="presParOf" srcId="{D7F985F8-97D8-4000-8D9A-148A7D54A5EA}" destId="{0BD52469-E57A-4C7E-8CCE-1E67252BB05B}" srcOrd="1" destOrd="0" presId="urn:microsoft.com/office/officeart/2008/layout/LinedList"/>
    <dgm:cxn modelId="{949397D2-A24D-4CEE-8FFB-99AE9CA622B7}" type="presParOf" srcId="{1496FF6E-A424-4AEF-A323-34386EFF14E7}" destId="{EBD9EC8C-99A8-48C9-83DE-2D167D3424C3}" srcOrd="2" destOrd="0" presId="urn:microsoft.com/office/officeart/2008/layout/LinedList"/>
    <dgm:cxn modelId="{68FD30EC-2F66-4CEE-8D96-4DCC5810E603}" type="presParOf" srcId="{1496FF6E-A424-4AEF-A323-34386EFF14E7}" destId="{2F728BA2-2749-46B8-9EAB-8E5D0BBC7616}" srcOrd="3" destOrd="0" presId="urn:microsoft.com/office/officeart/2008/layout/LinedList"/>
    <dgm:cxn modelId="{36D47B03-7000-47DE-8A01-4B3AE2B4FD32}" type="presParOf" srcId="{2F728BA2-2749-46B8-9EAB-8E5D0BBC7616}" destId="{A95CBFB1-5AF7-4752-AF7D-92D182955498}" srcOrd="0" destOrd="0" presId="urn:microsoft.com/office/officeart/2008/layout/LinedList"/>
    <dgm:cxn modelId="{6EB4D713-604B-48B9-B98E-2DCE893C4E77}" type="presParOf" srcId="{2F728BA2-2749-46B8-9EAB-8E5D0BBC7616}" destId="{5CD563E4-ADEB-4644-BB45-0A0993F7D624}" srcOrd="1" destOrd="0" presId="urn:microsoft.com/office/officeart/2008/layout/LinedList"/>
    <dgm:cxn modelId="{7D91A67B-F523-4A32-9744-9335D337D9F6}" type="presParOf" srcId="{1496FF6E-A424-4AEF-A323-34386EFF14E7}" destId="{8DDAFC22-9B81-47DF-A4CF-F7B3A58515BB}" srcOrd="4" destOrd="0" presId="urn:microsoft.com/office/officeart/2008/layout/LinedList"/>
    <dgm:cxn modelId="{01741C36-D0A5-480D-9427-4AAF42B72635}" type="presParOf" srcId="{1496FF6E-A424-4AEF-A323-34386EFF14E7}" destId="{906E046D-102D-4B06-B842-572F6A2F5FF5}" srcOrd="5" destOrd="0" presId="urn:microsoft.com/office/officeart/2008/layout/LinedList"/>
    <dgm:cxn modelId="{0257B3A6-9A12-43F2-B26F-DDCAD083E38F}" type="presParOf" srcId="{906E046D-102D-4B06-B842-572F6A2F5FF5}" destId="{29D09A75-DE9B-4489-8260-0DF02A7AAF6C}" srcOrd="0" destOrd="0" presId="urn:microsoft.com/office/officeart/2008/layout/LinedList"/>
    <dgm:cxn modelId="{DF83044A-5488-48E6-A503-08DC58C4F9EC}" type="presParOf" srcId="{906E046D-102D-4B06-B842-572F6A2F5FF5}" destId="{449C12C8-CC78-4C41-988D-B5F4D35971FA}" srcOrd="1" destOrd="0" presId="urn:microsoft.com/office/officeart/2008/layout/LinedList"/>
    <dgm:cxn modelId="{17F69737-51D0-4ED0-B97B-237839C4012B}" type="presParOf" srcId="{1496FF6E-A424-4AEF-A323-34386EFF14E7}" destId="{FAEC3DA9-C731-43A8-BF2E-82CE7B068E92}" srcOrd="6" destOrd="0" presId="urn:microsoft.com/office/officeart/2008/layout/LinedList"/>
    <dgm:cxn modelId="{33D5571F-C67D-4EE7-BF70-A8AE71ED6890}" type="presParOf" srcId="{1496FF6E-A424-4AEF-A323-34386EFF14E7}" destId="{C37A3578-6E19-4855-ACA7-E5152A1458F7}" srcOrd="7" destOrd="0" presId="urn:microsoft.com/office/officeart/2008/layout/LinedList"/>
    <dgm:cxn modelId="{5EB1ADC1-4A84-4A14-A185-57E478EE951A}" type="presParOf" srcId="{C37A3578-6E19-4855-ACA7-E5152A1458F7}" destId="{8A711BD7-50A0-4D4B-B68B-4D0545BDB618}" srcOrd="0" destOrd="0" presId="urn:microsoft.com/office/officeart/2008/layout/LinedList"/>
    <dgm:cxn modelId="{8A1121AA-795D-4DDF-8D26-CCB998B94A90}" type="presParOf" srcId="{C37A3578-6E19-4855-ACA7-E5152A1458F7}" destId="{37007255-9D38-4BAD-947E-40B745285D10}" srcOrd="1" destOrd="0" presId="urn:microsoft.com/office/officeart/2008/layout/LinedList"/>
    <dgm:cxn modelId="{DCD29D86-209E-4FD5-846D-7CB2FDCE9D5B}" type="presParOf" srcId="{1496FF6E-A424-4AEF-A323-34386EFF14E7}" destId="{23986EDB-A0E7-4B5B-8E5C-8E95DDE983F8}" srcOrd="8" destOrd="0" presId="urn:microsoft.com/office/officeart/2008/layout/LinedList"/>
    <dgm:cxn modelId="{4397C460-DD54-4F2B-A125-268A71B35BAA}" type="presParOf" srcId="{1496FF6E-A424-4AEF-A323-34386EFF14E7}" destId="{85504C04-ED2B-41D7-8DF5-159AAB4113D6}" srcOrd="9" destOrd="0" presId="urn:microsoft.com/office/officeart/2008/layout/LinedList"/>
    <dgm:cxn modelId="{1693D354-EB91-452E-8210-15880BB8871E}" type="presParOf" srcId="{85504C04-ED2B-41D7-8DF5-159AAB4113D6}" destId="{17B3068E-690C-4A25-9CCA-B11DA8CC99B0}" srcOrd="0" destOrd="0" presId="urn:microsoft.com/office/officeart/2008/layout/LinedList"/>
    <dgm:cxn modelId="{9E52D613-B296-4621-918A-A291B1234457}" type="presParOf" srcId="{85504C04-ED2B-41D7-8DF5-159AAB4113D6}" destId="{75B20598-8735-4C5F-B063-3939B28E039F}"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3E860917-A291-4694-826A-485362A1AAC2}" type="doc">
      <dgm:prSet loTypeId="urn:microsoft.com/office/officeart/2008/layout/LinedList" loCatId="list" qsTypeId="urn:microsoft.com/office/officeart/2005/8/quickstyle/simple1" qsCatId="simple" csTypeId="urn:microsoft.com/office/officeart/2005/8/colors/accent1_2" csCatId="accent1" phldr="1"/>
      <dgm:spPr/>
    </dgm:pt>
    <dgm:pt modelId="{BA63AE7F-247D-419B-9C1A-2501117D4CFF}">
      <dgm:prSet phldrT="[Text]" custT="1"/>
      <dgm:spPr/>
      <dgm:t>
        <a:bodyPr/>
        <a:lstStyle/>
        <a:p>
          <a:r>
            <a:rPr lang="en-US" sz="1500" dirty="0" smtClean="0"/>
            <a:t>Agile Prototyping</a:t>
          </a:r>
          <a:endParaRPr lang="en-US" sz="1500" dirty="0"/>
        </a:p>
      </dgm:t>
    </dgm:pt>
    <dgm:pt modelId="{1CBF44C5-E9E8-4D13-AC99-DF0E60B8B1D2}" type="parTrans" cxnId="{DC6B8C39-8EA7-4D09-B405-55F290237FEE}">
      <dgm:prSet/>
      <dgm:spPr/>
      <dgm:t>
        <a:bodyPr/>
        <a:lstStyle/>
        <a:p>
          <a:endParaRPr lang="en-US"/>
        </a:p>
      </dgm:t>
    </dgm:pt>
    <dgm:pt modelId="{4724A573-6B03-4044-B9A5-EC29AEF15DB9}" type="sibTrans" cxnId="{DC6B8C39-8EA7-4D09-B405-55F290237FEE}">
      <dgm:prSet/>
      <dgm:spPr/>
      <dgm:t>
        <a:bodyPr/>
        <a:lstStyle/>
        <a:p>
          <a:endParaRPr lang="en-US"/>
        </a:p>
      </dgm:t>
    </dgm:pt>
    <dgm:pt modelId="{65812F72-3D75-49BE-B8D2-C460C76CAA84}">
      <dgm:prSet phldrT="[Text]" custT="1"/>
      <dgm:spPr/>
      <dgm:t>
        <a:bodyPr/>
        <a:lstStyle/>
        <a:p>
          <a:r>
            <a:rPr lang="en-US" sz="1500" dirty="0" smtClean="0"/>
            <a:t>Virtualization</a:t>
          </a:r>
          <a:endParaRPr lang="en-US" sz="1500" dirty="0"/>
        </a:p>
      </dgm:t>
    </dgm:pt>
    <dgm:pt modelId="{F6A4C3A9-D3EF-4959-B802-2626BE201AE1}" type="parTrans" cxnId="{43EF62C0-95A6-4E08-8B68-E9C962BD3482}">
      <dgm:prSet/>
      <dgm:spPr/>
      <dgm:t>
        <a:bodyPr/>
        <a:lstStyle/>
        <a:p>
          <a:endParaRPr lang="en-US"/>
        </a:p>
      </dgm:t>
    </dgm:pt>
    <dgm:pt modelId="{31A2CD4A-DC47-46A6-9728-3E179BF6DB35}" type="sibTrans" cxnId="{43EF62C0-95A6-4E08-8B68-E9C962BD3482}">
      <dgm:prSet/>
      <dgm:spPr/>
      <dgm:t>
        <a:bodyPr/>
        <a:lstStyle/>
        <a:p>
          <a:endParaRPr lang="en-US"/>
        </a:p>
      </dgm:t>
    </dgm:pt>
    <dgm:pt modelId="{D7927CBC-79B2-47C0-B7EC-638E9ECD9046}">
      <dgm:prSet phldrT="[Text]" custT="1"/>
      <dgm:spPr/>
      <dgm:t>
        <a:bodyPr/>
        <a:lstStyle/>
        <a:p>
          <a:r>
            <a:rPr lang="en-US" sz="1500" dirty="0" smtClean="0"/>
            <a:t>Xeon to FPGA Embedded Technology</a:t>
          </a:r>
          <a:endParaRPr lang="en-US" sz="1500" dirty="0"/>
        </a:p>
      </dgm:t>
    </dgm:pt>
    <dgm:pt modelId="{67A70935-D23F-4677-B629-C42273AB0B1D}" type="parTrans" cxnId="{9F2A0B7F-10D5-468E-8E49-214636ED0E64}">
      <dgm:prSet/>
      <dgm:spPr/>
      <dgm:t>
        <a:bodyPr/>
        <a:lstStyle/>
        <a:p>
          <a:endParaRPr lang="en-US"/>
        </a:p>
      </dgm:t>
    </dgm:pt>
    <dgm:pt modelId="{FE72D5E0-5752-4C37-BBF4-AE74D47EB987}" type="sibTrans" cxnId="{9F2A0B7F-10D5-468E-8E49-214636ED0E64}">
      <dgm:prSet/>
      <dgm:spPr/>
      <dgm:t>
        <a:bodyPr/>
        <a:lstStyle/>
        <a:p>
          <a:endParaRPr lang="en-US"/>
        </a:p>
      </dgm:t>
    </dgm:pt>
    <dgm:pt modelId="{74F35226-B5EC-424A-938F-DE8DF4D70D4A}">
      <dgm:prSet phldrT="[Text]" custT="1"/>
      <dgm:spPr/>
      <dgm:t>
        <a:bodyPr/>
        <a:lstStyle/>
        <a:p>
          <a:r>
            <a:rPr lang="en-US" sz="1500" dirty="0" smtClean="0"/>
            <a:t>Scalable Device Management</a:t>
          </a:r>
          <a:endParaRPr lang="en-US" sz="1500" dirty="0"/>
        </a:p>
      </dgm:t>
    </dgm:pt>
    <dgm:pt modelId="{9E066A2E-5E5C-4458-89D7-1E0AEBE1A5CE}" type="parTrans" cxnId="{0C884B8F-D5AC-44BC-B29A-852641CB0057}">
      <dgm:prSet/>
      <dgm:spPr/>
      <dgm:t>
        <a:bodyPr/>
        <a:lstStyle/>
        <a:p>
          <a:endParaRPr lang="en-US"/>
        </a:p>
      </dgm:t>
    </dgm:pt>
    <dgm:pt modelId="{647A3A69-8346-46EE-9190-18B12430EF84}" type="sibTrans" cxnId="{0C884B8F-D5AC-44BC-B29A-852641CB0057}">
      <dgm:prSet/>
      <dgm:spPr/>
      <dgm:t>
        <a:bodyPr/>
        <a:lstStyle/>
        <a:p>
          <a:endParaRPr lang="en-US"/>
        </a:p>
      </dgm:t>
    </dgm:pt>
    <dgm:pt modelId="{50B780AF-252B-40B4-9334-19D65A7C5EB7}">
      <dgm:prSet phldrT="[Text]" custT="1"/>
      <dgm:spPr/>
      <dgm:t>
        <a:bodyPr/>
        <a:lstStyle/>
        <a:p>
          <a:r>
            <a:rPr lang="en-US" sz="1500" dirty="0" smtClean="0"/>
            <a:t>Simulation &amp; Digital Twin Modeling</a:t>
          </a:r>
          <a:endParaRPr lang="en-US" sz="1500" dirty="0"/>
        </a:p>
      </dgm:t>
    </dgm:pt>
    <dgm:pt modelId="{438CF337-EAB7-4152-805F-FFAE2481C367}" type="sibTrans" cxnId="{2EA09504-2C9A-4418-86EF-98B47DB94B1D}">
      <dgm:prSet/>
      <dgm:spPr/>
      <dgm:t>
        <a:bodyPr/>
        <a:lstStyle/>
        <a:p>
          <a:endParaRPr lang="en-US"/>
        </a:p>
      </dgm:t>
    </dgm:pt>
    <dgm:pt modelId="{A2BB5CBF-0C17-4E60-99FA-532DBF7AB77D}" type="parTrans" cxnId="{2EA09504-2C9A-4418-86EF-98B47DB94B1D}">
      <dgm:prSet/>
      <dgm:spPr/>
      <dgm:t>
        <a:bodyPr/>
        <a:lstStyle/>
        <a:p>
          <a:endParaRPr lang="en-US"/>
        </a:p>
      </dgm:t>
    </dgm:pt>
    <dgm:pt modelId="{131DD0E7-31AA-46C8-88D5-D0C0198DE253}" type="pres">
      <dgm:prSet presAssocID="{3E860917-A291-4694-826A-485362A1AAC2}" presName="vert0" presStyleCnt="0">
        <dgm:presLayoutVars>
          <dgm:dir/>
          <dgm:animOne val="branch"/>
          <dgm:animLvl val="lvl"/>
        </dgm:presLayoutVars>
      </dgm:prSet>
      <dgm:spPr/>
    </dgm:pt>
    <dgm:pt modelId="{35A3956B-E067-451B-A674-7A88C8E689B2}" type="pres">
      <dgm:prSet presAssocID="{BA63AE7F-247D-419B-9C1A-2501117D4CFF}" presName="thickLine" presStyleLbl="alignNode1" presStyleIdx="0" presStyleCnt="5"/>
      <dgm:spPr/>
    </dgm:pt>
    <dgm:pt modelId="{5E03626C-558A-497C-92AF-1BD6A6218DDB}" type="pres">
      <dgm:prSet presAssocID="{BA63AE7F-247D-419B-9C1A-2501117D4CFF}" presName="horz1" presStyleCnt="0"/>
      <dgm:spPr/>
    </dgm:pt>
    <dgm:pt modelId="{5B6013ED-E01A-4105-BDAE-A6F7D9230EEE}" type="pres">
      <dgm:prSet presAssocID="{BA63AE7F-247D-419B-9C1A-2501117D4CFF}" presName="tx1" presStyleLbl="revTx" presStyleIdx="0" presStyleCnt="5"/>
      <dgm:spPr/>
      <dgm:t>
        <a:bodyPr/>
        <a:lstStyle/>
        <a:p>
          <a:endParaRPr lang="en-US"/>
        </a:p>
      </dgm:t>
    </dgm:pt>
    <dgm:pt modelId="{2BBB578C-AFA2-4CCF-B398-8A8E9AA0D8A4}" type="pres">
      <dgm:prSet presAssocID="{BA63AE7F-247D-419B-9C1A-2501117D4CFF}" presName="vert1" presStyleCnt="0"/>
      <dgm:spPr/>
    </dgm:pt>
    <dgm:pt modelId="{E290946C-5ADF-44DD-A39A-3502C0789280}" type="pres">
      <dgm:prSet presAssocID="{50B780AF-252B-40B4-9334-19D65A7C5EB7}" presName="thickLine" presStyleLbl="alignNode1" presStyleIdx="1" presStyleCnt="5"/>
      <dgm:spPr/>
    </dgm:pt>
    <dgm:pt modelId="{53421A99-2D54-4AC4-8587-6BFBFA910162}" type="pres">
      <dgm:prSet presAssocID="{50B780AF-252B-40B4-9334-19D65A7C5EB7}" presName="horz1" presStyleCnt="0"/>
      <dgm:spPr/>
    </dgm:pt>
    <dgm:pt modelId="{E297C29D-510D-441F-8A8A-282B3F3B63B4}" type="pres">
      <dgm:prSet presAssocID="{50B780AF-252B-40B4-9334-19D65A7C5EB7}" presName="tx1" presStyleLbl="revTx" presStyleIdx="1" presStyleCnt="5"/>
      <dgm:spPr/>
      <dgm:t>
        <a:bodyPr/>
        <a:lstStyle/>
        <a:p>
          <a:endParaRPr lang="en-US"/>
        </a:p>
      </dgm:t>
    </dgm:pt>
    <dgm:pt modelId="{81226899-A55A-4A69-A86D-D48C0D927A79}" type="pres">
      <dgm:prSet presAssocID="{50B780AF-252B-40B4-9334-19D65A7C5EB7}" presName="vert1" presStyleCnt="0"/>
      <dgm:spPr/>
    </dgm:pt>
    <dgm:pt modelId="{F76C8874-99AF-42A0-8D6C-B8C319272036}" type="pres">
      <dgm:prSet presAssocID="{74F35226-B5EC-424A-938F-DE8DF4D70D4A}" presName="thickLine" presStyleLbl="alignNode1" presStyleIdx="2" presStyleCnt="5"/>
      <dgm:spPr/>
    </dgm:pt>
    <dgm:pt modelId="{D6FE38E5-41AE-47BA-B7BF-0BE74622F648}" type="pres">
      <dgm:prSet presAssocID="{74F35226-B5EC-424A-938F-DE8DF4D70D4A}" presName="horz1" presStyleCnt="0"/>
      <dgm:spPr/>
    </dgm:pt>
    <dgm:pt modelId="{AEBA7812-2F8F-4192-8472-F7D1165ADB90}" type="pres">
      <dgm:prSet presAssocID="{74F35226-B5EC-424A-938F-DE8DF4D70D4A}" presName="tx1" presStyleLbl="revTx" presStyleIdx="2" presStyleCnt="5"/>
      <dgm:spPr/>
      <dgm:t>
        <a:bodyPr/>
        <a:lstStyle/>
        <a:p>
          <a:endParaRPr lang="en-US"/>
        </a:p>
      </dgm:t>
    </dgm:pt>
    <dgm:pt modelId="{2048F332-08D4-4510-89B7-9DB5252A696D}" type="pres">
      <dgm:prSet presAssocID="{74F35226-B5EC-424A-938F-DE8DF4D70D4A}" presName="vert1" presStyleCnt="0"/>
      <dgm:spPr/>
    </dgm:pt>
    <dgm:pt modelId="{ED8FA418-3937-4769-A085-1A505C2EBAA1}" type="pres">
      <dgm:prSet presAssocID="{65812F72-3D75-49BE-B8D2-C460C76CAA84}" presName="thickLine" presStyleLbl="alignNode1" presStyleIdx="3" presStyleCnt="5"/>
      <dgm:spPr/>
    </dgm:pt>
    <dgm:pt modelId="{B5726348-C534-4850-906A-C3CCE14D0755}" type="pres">
      <dgm:prSet presAssocID="{65812F72-3D75-49BE-B8D2-C460C76CAA84}" presName="horz1" presStyleCnt="0"/>
      <dgm:spPr/>
    </dgm:pt>
    <dgm:pt modelId="{FD4C3026-08CB-4B74-AAD2-FB1D3C375874}" type="pres">
      <dgm:prSet presAssocID="{65812F72-3D75-49BE-B8D2-C460C76CAA84}" presName="tx1" presStyleLbl="revTx" presStyleIdx="3" presStyleCnt="5"/>
      <dgm:spPr/>
      <dgm:t>
        <a:bodyPr/>
        <a:lstStyle/>
        <a:p>
          <a:endParaRPr lang="en-US"/>
        </a:p>
      </dgm:t>
    </dgm:pt>
    <dgm:pt modelId="{20AE1B20-6B94-4FFE-81E5-1CDD1FA749D7}" type="pres">
      <dgm:prSet presAssocID="{65812F72-3D75-49BE-B8D2-C460C76CAA84}" presName="vert1" presStyleCnt="0"/>
      <dgm:spPr/>
    </dgm:pt>
    <dgm:pt modelId="{A5021AD6-92B5-4DA7-AAEE-68906D1D7DA6}" type="pres">
      <dgm:prSet presAssocID="{D7927CBC-79B2-47C0-B7EC-638E9ECD9046}" presName="thickLine" presStyleLbl="alignNode1" presStyleIdx="4" presStyleCnt="5"/>
      <dgm:spPr/>
    </dgm:pt>
    <dgm:pt modelId="{9E86760F-43BD-4BB4-9067-BA2874904311}" type="pres">
      <dgm:prSet presAssocID="{D7927CBC-79B2-47C0-B7EC-638E9ECD9046}" presName="horz1" presStyleCnt="0"/>
      <dgm:spPr/>
    </dgm:pt>
    <dgm:pt modelId="{1C053414-DB93-4EAC-A0E2-CAFB2F303491}" type="pres">
      <dgm:prSet presAssocID="{D7927CBC-79B2-47C0-B7EC-638E9ECD9046}" presName="tx1" presStyleLbl="revTx" presStyleIdx="4" presStyleCnt="5"/>
      <dgm:spPr/>
      <dgm:t>
        <a:bodyPr/>
        <a:lstStyle/>
        <a:p>
          <a:endParaRPr lang="en-US"/>
        </a:p>
      </dgm:t>
    </dgm:pt>
    <dgm:pt modelId="{5C626DC8-3E68-45F4-9E26-B46EAFB6AD31}" type="pres">
      <dgm:prSet presAssocID="{D7927CBC-79B2-47C0-B7EC-638E9ECD9046}" presName="vert1" presStyleCnt="0"/>
      <dgm:spPr/>
    </dgm:pt>
  </dgm:ptLst>
  <dgm:cxnLst>
    <dgm:cxn modelId="{AB9B1704-4943-4958-AC9A-57CF22D589BE}" type="presOf" srcId="{3E860917-A291-4694-826A-485362A1AAC2}" destId="{131DD0E7-31AA-46C8-88D5-D0C0198DE253}" srcOrd="0" destOrd="0" presId="urn:microsoft.com/office/officeart/2008/layout/LinedList"/>
    <dgm:cxn modelId="{77D9719C-F795-46FB-870A-56DFBA470E59}" type="presOf" srcId="{74F35226-B5EC-424A-938F-DE8DF4D70D4A}" destId="{AEBA7812-2F8F-4192-8472-F7D1165ADB90}" srcOrd="0" destOrd="0" presId="urn:microsoft.com/office/officeart/2008/layout/LinedList"/>
    <dgm:cxn modelId="{2EA09504-2C9A-4418-86EF-98B47DB94B1D}" srcId="{3E860917-A291-4694-826A-485362A1AAC2}" destId="{50B780AF-252B-40B4-9334-19D65A7C5EB7}" srcOrd="1" destOrd="0" parTransId="{A2BB5CBF-0C17-4E60-99FA-532DBF7AB77D}" sibTransId="{438CF337-EAB7-4152-805F-FFAE2481C367}"/>
    <dgm:cxn modelId="{0B5FEF7A-1DAF-4CC0-8135-131AC35954CD}" type="presOf" srcId="{65812F72-3D75-49BE-B8D2-C460C76CAA84}" destId="{FD4C3026-08CB-4B74-AAD2-FB1D3C375874}" srcOrd="0" destOrd="0" presId="urn:microsoft.com/office/officeart/2008/layout/LinedList"/>
    <dgm:cxn modelId="{43EF62C0-95A6-4E08-8B68-E9C962BD3482}" srcId="{3E860917-A291-4694-826A-485362A1AAC2}" destId="{65812F72-3D75-49BE-B8D2-C460C76CAA84}" srcOrd="3" destOrd="0" parTransId="{F6A4C3A9-D3EF-4959-B802-2626BE201AE1}" sibTransId="{31A2CD4A-DC47-46A6-9728-3E179BF6DB35}"/>
    <dgm:cxn modelId="{286EFC1D-C157-4C50-B372-D0BCBDA32E01}" type="presOf" srcId="{50B780AF-252B-40B4-9334-19D65A7C5EB7}" destId="{E297C29D-510D-441F-8A8A-282B3F3B63B4}" srcOrd="0" destOrd="0" presId="urn:microsoft.com/office/officeart/2008/layout/LinedList"/>
    <dgm:cxn modelId="{9F2A0B7F-10D5-468E-8E49-214636ED0E64}" srcId="{3E860917-A291-4694-826A-485362A1AAC2}" destId="{D7927CBC-79B2-47C0-B7EC-638E9ECD9046}" srcOrd="4" destOrd="0" parTransId="{67A70935-D23F-4677-B629-C42273AB0B1D}" sibTransId="{FE72D5E0-5752-4C37-BBF4-AE74D47EB987}"/>
    <dgm:cxn modelId="{0C884B8F-D5AC-44BC-B29A-852641CB0057}" srcId="{3E860917-A291-4694-826A-485362A1AAC2}" destId="{74F35226-B5EC-424A-938F-DE8DF4D70D4A}" srcOrd="2" destOrd="0" parTransId="{9E066A2E-5E5C-4458-89D7-1E0AEBE1A5CE}" sibTransId="{647A3A69-8346-46EE-9190-18B12430EF84}"/>
    <dgm:cxn modelId="{9EBCB89B-9DEA-46D2-A8A2-F744500F2E7D}" type="presOf" srcId="{BA63AE7F-247D-419B-9C1A-2501117D4CFF}" destId="{5B6013ED-E01A-4105-BDAE-A6F7D9230EEE}" srcOrd="0" destOrd="0" presId="urn:microsoft.com/office/officeart/2008/layout/LinedList"/>
    <dgm:cxn modelId="{DC6B8C39-8EA7-4D09-B405-55F290237FEE}" srcId="{3E860917-A291-4694-826A-485362A1AAC2}" destId="{BA63AE7F-247D-419B-9C1A-2501117D4CFF}" srcOrd="0" destOrd="0" parTransId="{1CBF44C5-E9E8-4D13-AC99-DF0E60B8B1D2}" sibTransId="{4724A573-6B03-4044-B9A5-EC29AEF15DB9}"/>
    <dgm:cxn modelId="{4F2CACEE-5B34-48B4-BCC6-CA8E1F315A93}" type="presOf" srcId="{D7927CBC-79B2-47C0-B7EC-638E9ECD9046}" destId="{1C053414-DB93-4EAC-A0E2-CAFB2F303491}" srcOrd="0" destOrd="0" presId="urn:microsoft.com/office/officeart/2008/layout/LinedList"/>
    <dgm:cxn modelId="{7D69AF0E-4D4C-4A0D-9EA5-4934E6F8E765}" type="presParOf" srcId="{131DD0E7-31AA-46C8-88D5-D0C0198DE253}" destId="{35A3956B-E067-451B-A674-7A88C8E689B2}" srcOrd="0" destOrd="0" presId="urn:microsoft.com/office/officeart/2008/layout/LinedList"/>
    <dgm:cxn modelId="{38136903-6F0B-4D33-BB79-F4FC82D75D79}" type="presParOf" srcId="{131DD0E7-31AA-46C8-88D5-D0C0198DE253}" destId="{5E03626C-558A-497C-92AF-1BD6A6218DDB}" srcOrd="1" destOrd="0" presId="urn:microsoft.com/office/officeart/2008/layout/LinedList"/>
    <dgm:cxn modelId="{CEEE928A-A586-4474-AD77-A459448AC40C}" type="presParOf" srcId="{5E03626C-558A-497C-92AF-1BD6A6218DDB}" destId="{5B6013ED-E01A-4105-BDAE-A6F7D9230EEE}" srcOrd="0" destOrd="0" presId="urn:microsoft.com/office/officeart/2008/layout/LinedList"/>
    <dgm:cxn modelId="{9B7EBD5E-C015-4151-986D-BBD0D04E68D1}" type="presParOf" srcId="{5E03626C-558A-497C-92AF-1BD6A6218DDB}" destId="{2BBB578C-AFA2-4CCF-B398-8A8E9AA0D8A4}" srcOrd="1" destOrd="0" presId="urn:microsoft.com/office/officeart/2008/layout/LinedList"/>
    <dgm:cxn modelId="{41C87650-9927-4AED-9D52-9ABF5CFF6FB0}" type="presParOf" srcId="{131DD0E7-31AA-46C8-88D5-D0C0198DE253}" destId="{E290946C-5ADF-44DD-A39A-3502C0789280}" srcOrd="2" destOrd="0" presId="urn:microsoft.com/office/officeart/2008/layout/LinedList"/>
    <dgm:cxn modelId="{98D83395-CEBB-47D9-A3D8-5F31151B1EAE}" type="presParOf" srcId="{131DD0E7-31AA-46C8-88D5-D0C0198DE253}" destId="{53421A99-2D54-4AC4-8587-6BFBFA910162}" srcOrd="3" destOrd="0" presId="urn:microsoft.com/office/officeart/2008/layout/LinedList"/>
    <dgm:cxn modelId="{75E64F70-1938-4C65-9F95-254A752D6829}" type="presParOf" srcId="{53421A99-2D54-4AC4-8587-6BFBFA910162}" destId="{E297C29D-510D-441F-8A8A-282B3F3B63B4}" srcOrd="0" destOrd="0" presId="urn:microsoft.com/office/officeart/2008/layout/LinedList"/>
    <dgm:cxn modelId="{04861E52-0D6A-43E0-9209-77BF94FE29A2}" type="presParOf" srcId="{53421A99-2D54-4AC4-8587-6BFBFA910162}" destId="{81226899-A55A-4A69-A86D-D48C0D927A79}" srcOrd="1" destOrd="0" presId="urn:microsoft.com/office/officeart/2008/layout/LinedList"/>
    <dgm:cxn modelId="{FA735966-9CA4-4DE8-A11E-7DC3E41BA7F9}" type="presParOf" srcId="{131DD0E7-31AA-46C8-88D5-D0C0198DE253}" destId="{F76C8874-99AF-42A0-8D6C-B8C319272036}" srcOrd="4" destOrd="0" presId="urn:microsoft.com/office/officeart/2008/layout/LinedList"/>
    <dgm:cxn modelId="{8672718B-5583-4D89-B04D-69CF7B978F0A}" type="presParOf" srcId="{131DD0E7-31AA-46C8-88D5-D0C0198DE253}" destId="{D6FE38E5-41AE-47BA-B7BF-0BE74622F648}" srcOrd="5" destOrd="0" presId="urn:microsoft.com/office/officeart/2008/layout/LinedList"/>
    <dgm:cxn modelId="{CDDEFD25-8AF3-403D-9303-BAF260FBC80A}" type="presParOf" srcId="{D6FE38E5-41AE-47BA-B7BF-0BE74622F648}" destId="{AEBA7812-2F8F-4192-8472-F7D1165ADB90}" srcOrd="0" destOrd="0" presId="urn:microsoft.com/office/officeart/2008/layout/LinedList"/>
    <dgm:cxn modelId="{9BE4D75D-8A42-418B-A1D5-A82C032FA413}" type="presParOf" srcId="{D6FE38E5-41AE-47BA-B7BF-0BE74622F648}" destId="{2048F332-08D4-4510-89B7-9DB5252A696D}" srcOrd="1" destOrd="0" presId="urn:microsoft.com/office/officeart/2008/layout/LinedList"/>
    <dgm:cxn modelId="{6B09DBF0-3818-4C3D-823D-EC934B5BB37B}" type="presParOf" srcId="{131DD0E7-31AA-46C8-88D5-D0C0198DE253}" destId="{ED8FA418-3937-4769-A085-1A505C2EBAA1}" srcOrd="6" destOrd="0" presId="urn:microsoft.com/office/officeart/2008/layout/LinedList"/>
    <dgm:cxn modelId="{224B34DC-C84E-4C69-AE7E-C3F30A35091B}" type="presParOf" srcId="{131DD0E7-31AA-46C8-88D5-D0C0198DE253}" destId="{B5726348-C534-4850-906A-C3CCE14D0755}" srcOrd="7" destOrd="0" presId="urn:microsoft.com/office/officeart/2008/layout/LinedList"/>
    <dgm:cxn modelId="{4AAE31BB-133C-46C0-A534-4F3354C79E13}" type="presParOf" srcId="{B5726348-C534-4850-906A-C3CCE14D0755}" destId="{FD4C3026-08CB-4B74-AAD2-FB1D3C375874}" srcOrd="0" destOrd="0" presId="urn:microsoft.com/office/officeart/2008/layout/LinedList"/>
    <dgm:cxn modelId="{89493C6D-90CA-431D-AC35-C79436DE87F8}" type="presParOf" srcId="{B5726348-C534-4850-906A-C3CCE14D0755}" destId="{20AE1B20-6B94-4FFE-81E5-1CDD1FA749D7}" srcOrd="1" destOrd="0" presId="urn:microsoft.com/office/officeart/2008/layout/LinedList"/>
    <dgm:cxn modelId="{29DDFDF8-8243-434A-A24E-8D93FA808538}" type="presParOf" srcId="{131DD0E7-31AA-46C8-88D5-D0C0198DE253}" destId="{A5021AD6-92B5-4DA7-AAEE-68906D1D7DA6}" srcOrd="8" destOrd="0" presId="urn:microsoft.com/office/officeart/2008/layout/LinedList"/>
    <dgm:cxn modelId="{C1557DE5-A710-4BA6-96F0-97CF1AD55BBB}" type="presParOf" srcId="{131DD0E7-31AA-46C8-88D5-D0C0198DE253}" destId="{9E86760F-43BD-4BB4-9067-BA2874904311}" srcOrd="9" destOrd="0" presId="urn:microsoft.com/office/officeart/2008/layout/LinedList"/>
    <dgm:cxn modelId="{E343205E-E8DE-43F1-9D21-C59F9923D4CA}" type="presParOf" srcId="{9E86760F-43BD-4BB4-9067-BA2874904311}" destId="{1C053414-DB93-4EAC-A0E2-CAFB2F303491}" srcOrd="0" destOrd="0" presId="urn:microsoft.com/office/officeart/2008/layout/LinedList"/>
    <dgm:cxn modelId="{932E9139-644D-4C29-8582-EF17A393BFA3}" type="presParOf" srcId="{9E86760F-43BD-4BB4-9067-BA2874904311}" destId="{5C626DC8-3E68-45F4-9E26-B46EAFB6AD31}" srcOrd="1" destOrd="0" presId="urn:microsoft.com/office/officeart/2008/layout/LinedLis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F17E67F-7E89-4950-ADCE-4B47756F2EA5}" type="doc">
      <dgm:prSet loTypeId="urn:microsoft.com/office/officeart/2008/layout/LinedList" loCatId="list" qsTypeId="urn:microsoft.com/office/officeart/2005/8/quickstyle/simple1" qsCatId="simple" csTypeId="urn:microsoft.com/office/officeart/2005/8/colors/accent1_2" csCatId="accent1" phldr="1"/>
      <dgm:spPr/>
    </dgm:pt>
    <dgm:pt modelId="{24A81981-9C62-4E5D-B400-C71A77D881A6}">
      <dgm:prSet phldrT="[Text]"/>
      <dgm:spPr/>
      <dgm:t>
        <a:bodyPr/>
        <a:lstStyle/>
        <a:p>
          <a:r>
            <a:rPr lang="en-US" dirty="0" smtClean="0"/>
            <a:t>Machine Automation</a:t>
          </a:r>
          <a:endParaRPr lang="en-US" dirty="0"/>
        </a:p>
      </dgm:t>
    </dgm:pt>
    <dgm:pt modelId="{2492C856-9533-4AEB-8EBB-603026641537}" type="parTrans" cxnId="{BFA8D209-B6D3-48DF-BC61-9A9A8F6B46AB}">
      <dgm:prSet/>
      <dgm:spPr/>
      <dgm:t>
        <a:bodyPr/>
        <a:lstStyle/>
        <a:p>
          <a:endParaRPr lang="en-US"/>
        </a:p>
      </dgm:t>
    </dgm:pt>
    <dgm:pt modelId="{DA668B81-8438-4EAD-8A44-D26AB040941A}" type="sibTrans" cxnId="{BFA8D209-B6D3-48DF-BC61-9A9A8F6B46AB}">
      <dgm:prSet/>
      <dgm:spPr/>
      <dgm:t>
        <a:bodyPr/>
        <a:lstStyle/>
        <a:p>
          <a:endParaRPr lang="en-US"/>
        </a:p>
      </dgm:t>
    </dgm:pt>
    <dgm:pt modelId="{7E90F052-39B6-4276-B20F-51AEEAC39AD8}">
      <dgm:prSet phldrT="[Text]"/>
      <dgm:spPr/>
      <dgm:t>
        <a:bodyPr/>
        <a:lstStyle/>
        <a:p>
          <a:r>
            <a:rPr lang="en-US" dirty="0" smtClean="0"/>
            <a:t>E2E Product Lifecycle Management</a:t>
          </a:r>
          <a:endParaRPr lang="en-US" dirty="0"/>
        </a:p>
      </dgm:t>
    </dgm:pt>
    <dgm:pt modelId="{F1CECD23-69BA-4195-8AA9-AE7EE6AF6B8F}" type="parTrans" cxnId="{F1A7D8AA-77EC-463D-9513-DBD1CF89642A}">
      <dgm:prSet/>
      <dgm:spPr/>
      <dgm:t>
        <a:bodyPr/>
        <a:lstStyle/>
        <a:p>
          <a:endParaRPr lang="en-US"/>
        </a:p>
      </dgm:t>
    </dgm:pt>
    <dgm:pt modelId="{8E9FA14E-7F97-4558-A8CD-4183F8C0103F}" type="sibTrans" cxnId="{F1A7D8AA-77EC-463D-9513-DBD1CF89642A}">
      <dgm:prSet/>
      <dgm:spPr/>
      <dgm:t>
        <a:bodyPr/>
        <a:lstStyle/>
        <a:p>
          <a:endParaRPr lang="en-US"/>
        </a:p>
      </dgm:t>
    </dgm:pt>
    <dgm:pt modelId="{A7208004-F9A5-4111-9D94-6D00ED067B4F}">
      <dgm:prSet phldrT="[Text]"/>
      <dgm:spPr/>
      <dgm:t>
        <a:bodyPr/>
        <a:lstStyle/>
        <a:p>
          <a:r>
            <a:rPr lang="en-US" dirty="0" smtClean="0"/>
            <a:t>Smart Building Management</a:t>
          </a:r>
        </a:p>
      </dgm:t>
    </dgm:pt>
    <dgm:pt modelId="{DB44AF7E-9315-44A1-88EF-55D0C98C7A0C}" type="parTrans" cxnId="{317D73D4-C35A-4CA8-A147-CED0B0B96969}">
      <dgm:prSet/>
      <dgm:spPr/>
      <dgm:t>
        <a:bodyPr/>
        <a:lstStyle/>
        <a:p>
          <a:endParaRPr lang="en-US"/>
        </a:p>
      </dgm:t>
    </dgm:pt>
    <dgm:pt modelId="{1603798E-CD89-4A34-8318-EC7673DDF3AC}" type="sibTrans" cxnId="{317D73D4-C35A-4CA8-A147-CED0B0B96969}">
      <dgm:prSet/>
      <dgm:spPr/>
      <dgm:t>
        <a:bodyPr/>
        <a:lstStyle/>
        <a:p>
          <a:endParaRPr lang="en-US"/>
        </a:p>
      </dgm:t>
    </dgm:pt>
    <dgm:pt modelId="{1D0147CA-C5AF-4FA3-BD81-CCCCA2B0DF72}">
      <dgm:prSet phldrT="[Text]"/>
      <dgm:spPr/>
      <dgm:t>
        <a:bodyPr/>
        <a:lstStyle/>
        <a:p>
          <a:r>
            <a:rPr lang="en-US" dirty="0" smtClean="0"/>
            <a:t>Energy Optimization</a:t>
          </a:r>
        </a:p>
      </dgm:t>
    </dgm:pt>
    <dgm:pt modelId="{6C84EA82-FE66-43A6-A6E6-163BE31A59A8}" type="parTrans" cxnId="{E0BDB690-A6B1-47A8-A62F-5A0D4BEE5742}">
      <dgm:prSet/>
      <dgm:spPr/>
      <dgm:t>
        <a:bodyPr/>
        <a:lstStyle/>
        <a:p>
          <a:endParaRPr lang="en-US"/>
        </a:p>
      </dgm:t>
    </dgm:pt>
    <dgm:pt modelId="{664BFF59-4AC9-4A77-9D99-9035C104AF2C}" type="sibTrans" cxnId="{E0BDB690-A6B1-47A8-A62F-5A0D4BEE5742}">
      <dgm:prSet/>
      <dgm:spPr/>
      <dgm:t>
        <a:bodyPr/>
        <a:lstStyle/>
        <a:p>
          <a:endParaRPr lang="en-US"/>
        </a:p>
      </dgm:t>
    </dgm:pt>
    <dgm:pt modelId="{33C86E1A-64F2-4E54-B261-CDCB9011CB01}">
      <dgm:prSet phldrT="[Text]"/>
      <dgm:spPr/>
      <dgm:t>
        <a:bodyPr/>
        <a:lstStyle/>
        <a:p>
          <a:r>
            <a:rPr lang="en-US" dirty="0" smtClean="0"/>
            <a:t>Connected Logistics</a:t>
          </a:r>
        </a:p>
      </dgm:t>
    </dgm:pt>
    <dgm:pt modelId="{C5018308-13A5-4FE1-9ED8-2C0267886C4E}" type="parTrans" cxnId="{05AB53D7-96F2-433E-BEA9-4C539631A004}">
      <dgm:prSet/>
      <dgm:spPr/>
      <dgm:t>
        <a:bodyPr/>
        <a:lstStyle/>
        <a:p>
          <a:endParaRPr lang="en-US"/>
        </a:p>
      </dgm:t>
    </dgm:pt>
    <dgm:pt modelId="{94710C39-EC89-47D4-B8A1-9E99D6F88AD8}" type="sibTrans" cxnId="{05AB53D7-96F2-433E-BEA9-4C539631A004}">
      <dgm:prSet/>
      <dgm:spPr/>
      <dgm:t>
        <a:bodyPr/>
        <a:lstStyle/>
        <a:p>
          <a:endParaRPr lang="en-US"/>
        </a:p>
      </dgm:t>
    </dgm:pt>
    <dgm:pt modelId="{3BD8EAE0-FAD0-441B-9609-DCEF1E01EE2A}" type="pres">
      <dgm:prSet presAssocID="{BF17E67F-7E89-4950-ADCE-4B47756F2EA5}" presName="vert0" presStyleCnt="0">
        <dgm:presLayoutVars>
          <dgm:dir/>
          <dgm:animOne val="branch"/>
          <dgm:animLvl val="lvl"/>
        </dgm:presLayoutVars>
      </dgm:prSet>
      <dgm:spPr/>
    </dgm:pt>
    <dgm:pt modelId="{E090DAE7-EDB8-4B53-8CF9-2FCA8FE9B5DC}" type="pres">
      <dgm:prSet presAssocID="{24A81981-9C62-4E5D-B400-C71A77D881A6}" presName="thickLine" presStyleLbl="alignNode1" presStyleIdx="0" presStyleCnt="5"/>
      <dgm:spPr/>
      <dgm:t>
        <a:bodyPr/>
        <a:lstStyle/>
        <a:p>
          <a:endParaRPr lang="en-US"/>
        </a:p>
      </dgm:t>
    </dgm:pt>
    <dgm:pt modelId="{FF6B5C01-44E5-4921-BFD4-CB78BC279629}" type="pres">
      <dgm:prSet presAssocID="{24A81981-9C62-4E5D-B400-C71A77D881A6}" presName="horz1" presStyleCnt="0"/>
      <dgm:spPr/>
    </dgm:pt>
    <dgm:pt modelId="{081B0E22-E958-4DB7-93A2-EDB2372130A1}" type="pres">
      <dgm:prSet presAssocID="{24A81981-9C62-4E5D-B400-C71A77D881A6}" presName="tx1" presStyleLbl="revTx" presStyleIdx="0" presStyleCnt="5"/>
      <dgm:spPr/>
      <dgm:t>
        <a:bodyPr/>
        <a:lstStyle/>
        <a:p>
          <a:endParaRPr lang="en-US"/>
        </a:p>
      </dgm:t>
    </dgm:pt>
    <dgm:pt modelId="{D08DCB18-6C07-403C-BF26-1F86CF854EEB}" type="pres">
      <dgm:prSet presAssocID="{24A81981-9C62-4E5D-B400-C71A77D881A6}" presName="vert1" presStyleCnt="0"/>
      <dgm:spPr/>
    </dgm:pt>
    <dgm:pt modelId="{4C9E46E8-5EFD-427E-9D2D-6FB607C2B857}" type="pres">
      <dgm:prSet presAssocID="{7E90F052-39B6-4276-B20F-51AEEAC39AD8}" presName="thickLine" presStyleLbl="alignNode1" presStyleIdx="1" presStyleCnt="5"/>
      <dgm:spPr/>
    </dgm:pt>
    <dgm:pt modelId="{25F83FF6-961C-40CC-9CEF-ED6709CD94BA}" type="pres">
      <dgm:prSet presAssocID="{7E90F052-39B6-4276-B20F-51AEEAC39AD8}" presName="horz1" presStyleCnt="0"/>
      <dgm:spPr/>
    </dgm:pt>
    <dgm:pt modelId="{35B53868-35C1-4F70-B38A-3560547E1664}" type="pres">
      <dgm:prSet presAssocID="{7E90F052-39B6-4276-B20F-51AEEAC39AD8}" presName="tx1" presStyleLbl="revTx" presStyleIdx="1" presStyleCnt="5"/>
      <dgm:spPr/>
      <dgm:t>
        <a:bodyPr/>
        <a:lstStyle/>
        <a:p>
          <a:endParaRPr lang="en-US"/>
        </a:p>
      </dgm:t>
    </dgm:pt>
    <dgm:pt modelId="{79787E91-BFAE-4634-ABBE-4573467212AC}" type="pres">
      <dgm:prSet presAssocID="{7E90F052-39B6-4276-B20F-51AEEAC39AD8}" presName="vert1" presStyleCnt="0"/>
      <dgm:spPr/>
    </dgm:pt>
    <dgm:pt modelId="{364A9B98-BC82-4B37-B086-084CE0650736}" type="pres">
      <dgm:prSet presAssocID="{A7208004-F9A5-4111-9D94-6D00ED067B4F}" presName="thickLine" presStyleLbl="alignNode1" presStyleIdx="2" presStyleCnt="5"/>
      <dgm:spPr/>
    </dgm:pt>
    <dgm:pt modelId="{A62FF698-6076-4737-8A1E-3CD72D105FD5}" type="pres">
      <dgm:prSet presAssocID="{A7208004-F9A5-4111-9D94-6D00ED067B4F}" presName="horz1" presStyleCnt="0"/>
      <dgm:spPr/>
    </dgm:pt>
    <dgm:pt modelId="{CE6801B0-53D8-469D-ADC4-857B1E09DCE0}" type="pres">
      <dgm:prSet presAssocID="{A7208004-F9A5-4111-9D94-6D00ED067B4F}" presName="tx1" presStyleLbl="revTx" presStyleIdx="2" presStyleCnt="5"/>
      <dgm:spPr/>
      <dgm:t>
        <a:bodyPr/>
        <a:lstStyle/>
        <a:p>
          <a:endParaRPr lang="en-US"/>
        </a:p>
      </dgm:t>
    </dgm:pt>
    <dgm:pt modelId="{D61696E8-959D-4789-90CF-569D6433D671}" type="pres">
      <dgm:prSet presAssocID="{A7208004-F9A5-4111-9D94-6D00ED067B4F}" presName="vert1" presStyleCnt="0"/>
      <dgm:spPr/>
    </dgm:pt>
    <dgm:pt modelId="{79053E1C-0DAF-4BE2-A7C0-9DC43B9E58BD}" type="pres">
      <dgm:prSet presAssocID="{1D0147CA-C5AF-4FA3-BD81-CCCCA2B0DF72}" presName="thickLine" presStyleLbl="alignNode1" presStyleIdx="3" presStyleCnt="5"/>
      <dgm:spPr/>
    </dgm:pt>
    <dgm:pt modelId="{058C42F1-A510-48DF-8238-72D33C24383A}" type="pres">
      <dgm:prSet presAssocID="{1D0147CA-C5AF-4FA3-BD81-CCCCA2B0DF72}" presName="horz1" presStyleCnt="0"/>
      <dgm:spPr/>
    </dgm:pt>
    <dgm:pt modelId="{CE2A600A-9EAB-435F-9568-6E41671C4248}" type="pres">
      <dgm:prSet presAssocID="{1D0147CA-C5AF-4FA3-BD81-CCCCA2B0DF72}" presName="tx1" presStyleLbl="revTx" presStyleIdx="3" presStyleCnt="5"/>
      <dgm:spPr/>
      <dgm:t>
        <a:bodyPr/>
        <a:lstStyle/>
        <a:p>
          <a:endParaRPr lang="en-US"/>
        </a:p>
      </dgm:t>
    </dgm:pt>
    <dgm:pt modelId="{08AE439B-D31F-4CA8-BD31-FA8C82AE109B}" type="pres">
      <dgm:prSet presAssocID="{1D0147CA-C5AF-4FA3-BD81-CCCCA2B0DF72}" presName="vert1" presStyleCnt="0"/>
      <dgm:spPr/>
    </dgm:pt>
    <dgm:pt modelId="{B5F26B1C-E240-4C59-B291-1F7695249860}" type="pres">
      <dgm:prSet presAssocID="{33C86E1A-64F2-4E54-B261-CDCB9011CB01}" presName="thickLine" presStyleLbl="alignNode1" presStyleIdx="4" presStyleCnt="5"/>
      <dgm:spPr/>
    </dgm:pt>
    <dgm:pt modelId="{479FE6F9-56C9-45BB-AD20-D6053ADEA25F}" type="pres">
      <dgm:prSet presAssocID="{33C86E1A-64F2-4E54-B261-CDCB9011CB01}" presName="horz1" presStyleCnt="0"/>
      <dgm:spPr/>
    </dgm:pt>
    <dgm:pt modelId="{ED9294A4-FEEA-4DFC-AEC9-B45377CF75A4}" type="pres">
      <dgm:prSet presAssocID="{33C86E1A-64F2-4E54-B261-CDCB9011CB01}" presName="tx1" presStyleLbl="revTx" presStyleIdx="4" presStyleCnt="5"/>
      <dgm:spPr/>
      <dgm:t>
        <a:bodyPr/>
        <a:lstStyle/>
        <a:p>
          <a:endParaRPr lang="en-US"/>
        </a:p>
      </dgm:t>
    </dgm:pt>
    <dgm:pt modelId="{DB8E4729-1757-4829-B4D0-9305868B47A9}" type="pres">
      <dgm:prSet presAssocID="{33C86E1A-64F2-4E54-B261-CDCB9011CB01}" presName="vert1" presStyleCnt="0"/>
      <dgm:spPr/>
    </dgm:pt>
  </dgm:ptLst>
  <dgm:cxnLst>
    <dgm:cxn modelId="{317D73D4-C35A-4CA8-A147-CED0B0B96969}" srcId="{BF17E67F-7E89-4950-ADCE-4B47756F2EA5}" destId="{A7208004-F9A5-4111-9D94-6D00ED067B4F}" srcOrd="2" destOrd="0" parTransId="{DB44AF7E-9315-44A1-88EF-55D0C98C7A0C}" sibTransId="{1603798E-CD89-4A34-8318-EC7673DDF3AC}"/>
    <dgm:cxn modelId="{05AB53D7-96F2-433E-BEA9-4C539631A004}" srcId="{BF17E67F-7E89-4950-ADCE-4B47756F2EA5}" destId="{33C86E1A-64F2-4E54-B261-CDCB9011CB01}" srcOrd="4" destOrd="0" parTransId="{C5018308-13A5-4FE1-9ED8-2C0267886C4E}" sibTransId="{94710C39-EC89-47D4-B8A1-9E99D6F88AD8}"/>
    <dgm:cxn modelId="{BCBC1248-DF2F-463A-92F2-718529A10F14}" type="presOf" srcId="{33C86E1A-64F2-4E54-B261-CDCB9011CB01}" destId="{ED9294A4-FEEA-4DFC-AEC9-B45377CF75A4}" srcOrd="0" destOrd="0" presId="urn:microsoft.com/office/officeart/2008/layout/LinedList"/>
    <dgm:cxn modelId="{BFA8D209-B6D3-48DF-BC61-9A9A8F6B46AB}" srcId="{BF17E67F-7E89-4950-ADCE-4B47756F2EA5}" destId="{24A81981-9C62-4E5D-B400-C71A77D881A6}" srcOrd="0" destOrd="0" parTransId="{2492C856-9533-4AEB-8EBB-603026641537}" sibTransId="{DA668B81-8438-4EAD-8A44-D26AB040941A}"/>
    <dgm:cxn modelId="{913C6195-9E39-42F9-920A-A46A0CA214A2}" type="presOf" srcId="{24A81981-9C62-4E5D-B400-C71A77D881A6}" destId="{081B0E22-E958-4DB7-93A2-EDB2372130A1}" srcOrd="0" destOrd="0" presId="urn:microsoft.com/office/officeart/2008/layout/LinedList"/>
    <dgm:cxn modelId="{8428245A-84FF-4890-B4F4-3B9DCE130B07}" type="presOf" srcId="{BF17E67F-7E89-4950-ADCE-4B47756F2EA5}" destId="{3BD8EAE0-FAD0-441B-9609-DCEF1E01EE2A}" srcOrd="0" destOrd="0" presId="urn:microsoft.com/office/officeart/2008/layout/LinedList"/>
    <dgm:cxn modelId="{F1A7D8AA-77EC-463D-9513-DBD1CF89642A}" srcId="{BF17E67F-7E89-4950-ADCE-4B47756F2EA5}" destId="{7E90F052-39B6-4276-B20F-51AEEAC39AD8}" srcOrd="1" destOrd="0" parTransId="{F1CECD23-69BA-4195-8AA9-AE7EE6AF6B8F}" sibTransId="{8E9FA14E-7F97-4558-A8CD-4183F8C0103F}"/>
    <dgm:cxn modelId="{7FBB6212-D7F5-426D-96EE-E4250B95F5B6}" type="presOf" srcId="{7E90F052-39B6-4276-B20F-51AEEAC39AD8}" destId="{35B53868-35C1-4F70-B38A-3560547E1664}" srcOrd="0" destOrd="0" presId="urn:microsoft.com/office/officeart/2008/layout/LinedList"/>
    <dgm:cxn modelId="{88BCDDCF-A93D-49D7-BA40-BE5F09E944C2}" type="presOf" srcId="{A7208004-F9A5-4111-9D94-6D00ED067B4F}" destId="{CE6801B0-53D8-469D-ADC4-857B1E09DCE0}" srcOrd="0" destOrd="0" presId="urn:microsoft.com/office/officeart/2008/layout/LinedList"/>
    <dgm:cxn modelId="{1791CFDE-A773-4B63-88C3-3FF40AB0A0ED}" type="presOf" srcId="{1D0147CA-C5AF-4FA3-BD81-CCCCA2B0DF72}" destId="{CE2A600A-9EAB-435F-9568-6E41671C4248}" srcOrd="0" destOrd="0" presId="urn:microsoft.com/office/officeart/2008/layout/LinedList"/>
    <dgm:cxn modelId="{E0BDB690-A6B1-47A8-A62F-5A0D4BEE5742}" srcId="{BF17E67F-7E89-4950-ADCE-4B47756F2EA5}" destId="{1D0147CA-C5AF-4FA3-BD81-CCCCA2B0DF72}" srcOrd="3" destOrd="0" parTransId="{6C84EA82-FE66-43A6-A6E6-163BE31A59A8}" sibTransId="{664BFF59-4AC9-4A77-9D99-9035C104AF2C}"/>
    <dgm:cxn modelId="{CC4E03D3-6C87-4544-BF0E-83C772C25304}" type="presParOf" srcId="{3BD8EAE0-FAD0-441B-9609-DCEF1E01EE2A}" destId="{E090DAE7-EDB8-4B53-8CF9-2FCA8FE9B5DC}" srcOrd="0" destOrd="0" presId="urn:microsoft.com/office/officeart/2008/layout/LinedList"/>
    <dgm:cxn modelId="{5D4DA88F-F034-4243-8372-39743B021645}" type="presParOf" srcId="{3BD8EAE0-FAD0-441B-9609-DCEF1E01EE2A}" destId="{FF6B5C01-44E5-4921-BFD4-CB78BC279629}" srcOrd="1" destOrd="0" presId="urn:microsoft.com/office/officeart/2008/layout/LinedList"/>
    <dgm:cxn modelId="{9706BC39-2941-41A1-A24E-D4574BE4DA1F}" type="presParOf" srcId="{FF6B5C01-44E5-4921-BFD4-CB78BC279629}" destId="{081B0E22-E958-4DB7-93A2-EDB2372130A1}" srcOrd="0" destOrd="0" presId="urn:microsoft.com/office/officeart/2008/layout/LinedList"/>
    <dgm:cxn modelId="{D5E1D37E-2BA3-4FF6-8289-AFDDE42D9406}" type="presParOf" srcId="{FF6B5C01-44E5-4921-BFD4-CB78BC279629}" destId="{D08DCB18-6C07-403C-BF26-1F86CF854EEB}" srcOrd="1" destOrd="0" presId="urn:microsoft.com/office/officeart/2008/layout/LinedList"/>
    <dgm:cxn modelId="{470C3364-5F4E-401E-A524-7CBA175E4917}" type="presParOf" srcId="{3BD8EAE0-FAD0-441B-9609-DCEF1E01EE2A}" destId="{4C9E46E8-5EFD-427E-9D2D-6FB607C2B857}" srcOrd="2" destOrd="0" presId="urn:microsoft.com/office/officeart/2008/layout/LinedList"/>
    <dgm:cxn modelId="{A544B81D-C828-4368-AC39-CC2E29335E65}" type="presParOf" srcId="{3BD8EAE0-FAD0-441B-9609-DCEF1E01EE2A}" destId="{25F83FF6-961C-40CC-9CEF-ED6709CD94BA}" srcOrd="3" destOrd="0" presId="urn:microsoft.com/office/officeart/2008/layout/LinedList"/>
    <dgm:cxn modelId="{89D0A5AF-5F0B-45C6-AA8A-8BC9C291BC34}" type="presParOf" srcId="{25F83FF6-961C-40CC-9CEF-ED6709CD94BA}" destId="{35B53868-35C1-4F70-B38A-3560547E1664}" srcOrd="0" destOrd="0" presId="urn:microsoft.com/office/officeart/2008/layout/LinedList"/>
    <dgm:cxn modelId="{21E9389F-2567-422C-BE87-8A56C7D13605}" type="presParOf" srcId="{25F83FF6-961C-40CC-9CEF-ED6709CD94BA}" destId="{79787E91-BFAE-4634-ABBE-4573467212AC}" srcOrd="1" destOrd="0" presId="urn:microsoft.com/office/officeart/2008/layout/LinedList"/>
    <dgm:cxn modelId="{8334B23F-6251-4341-8E9B-9FD53492BFFE}" type="presParOf" srcId="{3BD8EAE0-FAD0-441B-9609-DCEF1E01EE2A}" destId="{364A9B98-BC82-4B37-B086-084CE0650736}" srcOrd="4" destOrd="0" presId="urn:microsoft.com/office/officeart/2008/layout/LinedList"/>
    <dgm:cxn modelId="{9F938161-B628-4551-A3E4-61035933735D}" type="presParOf" srcId="{3BD8EAE0-FAD0-441B-9609-DCEF1E01EE2A}" destId="{A62FF698-6076-4737-8A1E-3CD72D105FD5}" srcOrd="5" destOrd="0" presId="urn:microsoft.com/office/officeart/2008/layout/LinedList"/>
    <dgm:cxn modelId="{77AB7936-CFA3-4086-B1E7-38781D9FD478}" type="presParOf" srcId="{A62FF698-6076-4737-8A1E-3CD72D105FD5}" destId="{CE6801B0-53D8-469D-ADC4-857B1E09DCE0}" srcOrd="0" destOrd="0" presId="urn:microsoft.com/office/officeart/2008/layout/LinedList"/>
    <dgm:cxn modelId="{B60F226E-B6D8-4369-87DB-A7B885A4A1D8}" type="presParOf" srcId="{A62FF698-6076-4737-8A1E-3CD72D105FD5}" destId="{D61696E8-959D-4789-90CF-569D6433D671}" srcOrd="1" destOrd="0" presId="urn:microsoft.com/office/officeart/2008/layout/LinedList"/>
    <dgm:cxn modelId="{088B0F00-2AB4-4832-A613-98F9C15410D2}" type="presParOf" srcId="{3BD8EAE0-FAD0-441B-9609-DCEF1E01EE2A}" destId="{79053E1C-0DAF-4BE2-A7C0-9DC43B9E58BD}" srcOrd="6" destOrd="0" presId="urn:microsoft.com/office/officeart/2008/layout/LinedList"/>
    <dgm:cxn modelId="{4A997908-6B68-4190-8BAA-F3790AFD3A88}" type="presParOf" srcId="{3BD8EAE0-FAD0-441B-9609-DCEF1E01EE2A}" destId="{058C42F1-A510-48DF-8238-72D33C24383A}" srcOrd="7" destOrd="0" presId="urn:microsoft.com/office/officeart/2008/layout/LinedList"/>
    <dgm:cxn modelId="{F1A47F42-9B41-4D9F-AD2F-B7D50478D89C}" type="presParOf" srcId="{058C42F1-A510-48DF-8238-72D33C24383A}" destId="{CE2A600A-9EAB-435F-9568-6E41671C4248}" srcOrd="0" destOrd="0" presId="urn:microsoft.com/office/officeart/2008/layout/LinedList"/>
    <dgm:cxn modelId="{E3663F72-EC02-4BDD-9079-F7AD9A2BEEFB}" type="presParOf" srcId="{058C42F1-A510-48DF-8238-72D33C24383A}" destId="{08AE439B-D31F-4CA8-BD31-FA8C82AE109B}" srcOrd="1" destOrd="0" presId="urn:microsoft.com/office/officeart/2008/layout/LinedList"/>
    <dgm:cxn modelId="{EE20EF42-8095-499D-9362-94B9F2C8D041}" type="presParOf" srcId="{3BD8EAE0-FAD0-441B-9609-DCEF1E01EE2A}" destId="{B5F26B1C-E240-4C59-B291-1F7695249860}" srcOrd="8" destOrd="0" presId="urn:microsoft.com/office/officeart/2008/layout/LinedList"/>
    <dgm:cxn modelId="{FCC37727-2B67-4EE1-BC86-296D2084212B}" type="presParOf" srcId="{3BD8EAE0-FAD0-441B-9609-DCEF1E01EE2A}" destId="{479FE6F9-56C9-45BB-AD20-D6053ADEA25F}" srcOrd="9" destOrd="0" presId="urn:microsoft.com/office/officeart/2008/layout/LinedList"/>
    <dgm:cxn modelId="{D401A6DE-B400-49E1-AE50-F8F7C20C0E88}" type="presParOf" srcId="{479FE6F9-56C9-45BB-AD20-D6053ADEA25F}" destId="{ED9294A4-FEEA-4DFC-AEC9-B45377CF75A4}" srcOrd="0" destOrd="0" presId="urn:microsoft.com/office/officeart/2008/layout/LinedList"/>
    <dgm:cxn modelId="{75CDE13C-FE24-4624-8814-3C74CE8E7BD8}" type="presParOf" srcId="{479FE6F9-56C9-45BB-AD20-D6053ADEA25F}" destId="{DB8E4729-1757-4829-B4D0-9305868B47A9}" srcOrd="1" destOrd="0" presId="urn:microsoft.com/office/officeart/2008/layout/LinedList"/>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8433C68-FDB6-4128-AC60-0B2F27028325}"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38BE4AC7-6351-4C7A-BE8E-EAC0CDBAEA26}">
      <dgm:prSet phldrT="[Text]"/>
      <dgm:spPr/>
      <dgm:t>
        <a:bodyPr/>
        <a:lstStyle/>
        <a:p>
          <a:r>
            <a:rPr lang="en-US" dirty="0" smtClean="0"/>
            <a:t>Digital Parts and Equipment Sourcing</a:t>
          </a:r>
          <a:endParaRPr lang="en-US" dirty="0"/>
        </a:p>
      </dgm:t>
    </dgm:pt>
    <dgm:pt modelId="{C10189D2-3324-40B6-8967-631AE79BF0F3}" type="parTrans" cxnId="{60D5B257-192C-4807-BC16-314D53EBCE07}">
      <dgm:prSet/>
      <dgm:spPr/>
      <dgm:t>
        <a:bodyPr/>
        <a:lstStyle/>
        <a:p>
          <a:endParaRPr lang="en-US"/>
        </a:p>
      </dgm:t>
    </dgm:pt>
    <dgm:pt modelId="{78542428-5107-4382-BFB1-B323334294F1}" type="sibTrans" cxnId="{60D5B257-192C-4807-BC16-314D53EBCE07}">
      <dgm:prSet/>
      <dgm:spPr/>
      <dgm:t>
        <a:bodyPr/>
        <a:lstStyle/>
        <a:p>
          <a:endParaRPr lang="en-US"/>
        </a:p>
      </dgm:t>
    </dgm:pt>
    <dgm:pt modelId="{9F44A5C7-85F4-4E20-812F-3925472CF3C3}">
      <dgm:prSet phldrT="[Text]"/>
      <dgm:spPr/>
      <dgm:t>
        <a:bodyPr/>
        <a:lstStyle/>
        <a:p>
          <a:r>
            <a:rPr lang="en-US" dirty="0" smtClean="0"/>
            <a:t>Smart Warehousing and Logistics</a:t>
          </a:r>
          <a:endParaRPr lang="en-US" dirty="0"/>
        </a:p>
      </dgm:t>
    </dgm:pt>
    <dgm:pt modelId="{193C3FBB-12D5-46C1-AA36-921872CF32EE}" type="sibTrans" cxnId="{FA0E83A8-E99E-4345-9B00-8D96980E1035}">
      <dgm:prSet/>
      <dgm:spPr/>
      <dgm:t>
        <a:bodyPr/>
        <a:lstStyle/>
        <a:p>
          <a:endParaRPr lang="en-US"/>
        </a:p>
      </dgm:t>
    </dgm:pt>
    <dgm:pt modelId="{4A77B7E6-2025-4699-B8FB-0173996B0D4A}" type="parTrans" cxnId="{FA0E83A8-E99E-4345-9B00-8D96980E1035}">
      <dgm:prSet/>
      <dgm:spPr/>
      <dgm:t>
        <a:bodyPr/>
        <a:lstStyle/>
        <a:p>
          <a:endParaRPr lang="en-US"/>
        </a:p>
      </dgm:t>
    </dgm:pt>
    <dgm:pt modelId="{9623476C-75E9-42AD-95D6-96596EA23154}">
      <dgm:prSet phldrT="[Text]"/>
      <dgm:spPr/>
      <dgm:t>
        <a:bodyPr/>
        <a:lstStyle/>
        <a:p>
          <a:r>
            <a:rPr lang="en-US" dirty="0" smtClean="0"/>
            <a:t>Visibility into Supply Chain </a:t>
          </a:r>
          <a:endParaRPr lang="en-US" dirty="0"/>
        </a:p>
      </dgm:t>
    </dgm:pt>
    <dgm:pt modelId="{FE28018A-9A45-462A-8449-76E2D98F2BDD}" type="sibTrans" cxnId="{A44448C4-FE02-4C88-BAF8-0C919BFD835B}">
      <dgm:prSet/>
      <dgm:spPr/>
      <dgm:t>
        <a:bodyPr/>
        <a:lstStyle/>
        <a:p>
          <a:endParaRPr lang="en-US"/>
        </a:p>
      </dgm:t>
    </dgm:pt>
    <dgm:pt modelId="{FBC18F32-F84B-455C-9EF1-2BEB34E7ECD0}" type="parTrans" cxnId="{A44448C4-FE02-4C88-BAF8-0C919BFD835B}">
      <dgm:prSet/>
      <dgm:spPr/>
      <dgm:t>
        <a:bodyPr/>
        <a:lstStyle/>
        <a:p>
          <a:endParaRPr lang="en-US"/>
        </a:p>
      </dgm:t>
    </dgm:pt>
    <dgm:pt modelId="{E052BAA2-7AA4-4D1F-9299-730BADA344E2}">
      <dgm:prSet phldrT="[Text]"/>
      <dgm:spPr/>
      <dgm:t>
        <a:bodyPr/>
        <a:lstStyle/>
        <a:p>
          <a:r>
            <a:rPr lang="en-US" dirty="0" smtClean="0"/>
            <a:t>Integrated E2E Planning and Execution</a:t>
          </a:r>
          <a:endParaRPr lang="en-US" dirty="0"/>
        </a:p>
      </dgm:t>
    </dgm:pt>
    <dgm:pt modelId="{5A227071-8867-454C-97DB-4845E318779C}" type="sibTrans" cxnId="{0B736612-76B2-44C6-8B12-3D0871E63919}">
      <dgm:prSet/>
      <dgm:spPr/>
      <dgm:t>
        <a:bodyPr/>
        <a:lstStyle/>
        <a:p>
          <a:endParaRPr lang="en-US"/>
        </a:p>
      </dgm:t>
    </dgm:pt>
    <dgm:pt modelId="{655620E6-BB43-45FB-A5C5-CBF20E64DE09}" type="parTrans" cxnId="{0B736612-76B2-44C6-8B12-3D0871E63919}">
      <dgm:prSet/>
      <dgm:spPr/>
      <dgm:t>
        <a:bodyPr/>
        <a:lstStyle/>
        <a:p>
          <a:endParaRPr lang="en-US"/>
        </a:p>
      </dgm:t>
    </dgm:pt>
    <dgm:pt modelId="{14F5B57A-EF5E-4784-BF54-D7A1BA07CAEF}">
      <dgm:prSet phldrT="[Text]"/>
      <dgm:spPr/>
      <dgm:t>
        <a:bodyPr/>
        <a:lstStyle/>
        <a:p>
          <a:r>
            <a:rPr lang="en-US" smtClean="0">
              <a:solidFill>
                <a:prstClr val="white"/>
              </a:solidFill>
            </a:rPr>
            <a:t>Intrinsic E2E Security</a:t>
          </a:r>
          <a:endParaRPr lang="en-US" dirty="0"/>
        </a:p>
      </dgm:t>
    </dgm:pt>
    <dgm:pt modelId="{F253959F-0147-47DC-89AD-9E9F9AAED6C3}" type="parTrans" cxnId="{B6CFA264-4451-4C50-A9C5-D73AD49BAAA5}">
      <dgm:prSet/>
      <dgm:spPr/>
    </dgm:pt>
    <dgm:pt modelId="{3AB7B028-6F25-4F50-AFF4-AD5E6DD58BDD}" type="sibTrans" cxnId="{B6CFA264-4451-4C50-A9C5-D73AD49BAAA5}">
      <dgm:prSet/>
      <dgm:spPr/>
    </dgm:pt>
    <dgm:pt modelId="{937C84C5-9F62-4757-A578-A343F8000D62}" type="pres">
      <dgm:prSet presAssocID="{08433C68-FDB6-4128-AC60-0B2F27028325}" presName="vert0" presStyleCnt="0">
        <dgm:presLayoutVars>
          <dgm:dir/>
          <dgm:animOne val="branch"/>
          <dgm:animLvl val="lvl"/>
        </dgm:presLayoutVars>
      </dgm:prSet>
      <dgm:spPr/>
      <dgm:t>
        <a:bodyPr/>
        <a:lstStyle/>
        <a:p>
          <a:endParaRPr lang="en-US"/>
        </a:p>
      </dgm:t>
    </dgm:pt>
    <dgm:pt modelId="{92E41191-9BC9-4A0C-9731-11DB480BED74}" type="pres">
      <dgm:prSet presAssocID="{E052BAA2-7AA4-4D1F-9299-730BADA344E2}" presName="thickLine" presStyleLbl="alignNode1" presStyleIdx="0" presStyleCnt="5"/>
      <dgm:spPr/>
      <dgm:t>
        <a:bodyPr/>
        <a:lstStyle/>
        <a:p>
          <a:endParaRPr lang="en-US"/>
        </a:p>
      </dgm:t>
    </dgm:pt>
    <dgm:pt modelId="{ACD838A5-2111-4E9F-B55F-D6246CC137E8}" type="pres">
      <dgm:prSet presAssocID="{E052BAA2-7AA4-4D1F-9299-730BADA344E2}" presName="horz1" presStyleCnt="0"/>
      <dgm:spPr/>
      <dgm:t>
        <a:bodyPr/>
        <a:lstStyle/>
        <a:p>
          <a:endParaRPr lang="en-US"/>
        </a:p>
      </dgm:t>
    </dgm:pt>
    <dgm:pt modelId="{DFE315E2-AB03-4E61-850F-B95C88E9089D}" type="pres">
      <dgm:prSet presAssocID="{E052BAA2-7AA4-4D1F-9299-730BADA344E2}" presName="tx1" presStyleLbl="revTx" presStyleIdx="0" presStyleCnt="5"/>
      <dgm:spPr/>
      <dgm:t>
        <a:bodyPr/>
        <a:lstStyle/>
        <a:p>
          <a:endParaRPr lang="en-US"/>
        </a:p>
      </dgm:t>
    </dgm:pt>
    <dgm:pt modelId="{77C1E0B3-15F7-4683-A725-EB7D4B1EB257}" type="pres">
      <dgm:prSet presAssocID="{E052BAA2-7AA4-4D1F-9299-730BADA344E2}" presName="vert1" presStyleCnt="0"/>
      <dgm:spPr/>
      <dgm:t>
        <a:bodyPr/>
        <a:lstStyle/>
        <a:p>
          <a:endParaRPr lang="en-US"/>
        </a:p>
      </dgm:t>
    </dgm:pt>
    <dgm:pt modelId="{BDEC8EF9-DEC9-464E-9073-C49D5A01D36B}" type="pres">
      <dgm:prSet presAssocID="{9623476C-75E9-42AD-95D6-96596EA23154}" presName="thickLine" presStyleLbl="alignNode1" presStyleIdx="1" presStyleCnt="5"/>
      <dgm:spPr/>
      <dgm:t>
        <a:bodyPr/>
        <a:lstStyle/>
        <a:p>
          <a:endParaRPr lang="en-US"/>
        </a:p>
      </dgm:t>
    </dgm:pt>
    <dgm:pt modelId="{B2BFAA1E-7B8B-4D56-9B48-B64B395B33A0}" type="pres">
      <dgm:prSet presAssocID="{9623476C-75E9-42AD-95D6-96596EA23154}" presName="horz1" presStyleCnt="0"/>
      <dgm:spPr/>
      <dgm:t>
        <a:bodyPr/>
        <a:lstStyle/>
        <a:p>
          <a:endParaRPr lang="en-US"/>
        </a:p>
      </dgm:t>
    </dgm:pt>
    <dgm:pt modelId="{F45D90A5-8677-4A9C-BB36-CD79C09456D1}" type="pres">
      <dgm:prSet presAssocID="{9623476C-75E9-42AD-95D6-96596EA23154}" presName="tx1" presStyleLbl="revTx" presStyleIdx="1" presStyleCnt="5"/>
      <dgm:spPr/>
      <dgm:t>
        <a:bodyPr/>
        <a:lstStyle/>
        <a:p>
          <a:endParaRPr lang="en-US"/>
        </a:p>
      </dgm:t>
    </dgm:pt>
    <dgm:pt modelId="{7559D882-BC09-40F1-BD8E-E0B686B2EDB2}" type="pres">
      <dgm:prSet presAssocID="{9623476C-75E9-42AD-95D6-96596EA23154}" presName="vert1" presStyleCnt="0"/>
      <dgm:spPr/>
      <dgm:t>
        <a:bodyPr/>
        <a:lstStyle/>
        <a:p>
          <a:endParaRPr lang="en-US"/>
        </a:p>
      </dgm:t>
    </dgm:pt>
    <dgm:pt modelId="{2342A247-0487-4812-93AA-C35EDDF8885B}" type="pres">
      <dgm:prSet presAssocID="{9F44A5C7-85F4-4E20-812F-3925472CF3C3}" presName="thickLine" presStyleLbl="alignNode1" presStyleIdx="2" presStyleCnt="5"/>
      <dgm:spPr/>
      <dgm:t>
        <a:bodyPr/>
        <a:lstStyle/>
        <a:p>
          <a:endParaRPr lang="en-US"/>
        </a:p>
      </dgm:t>
    </dgm:pt>
    <dgm:pt modelId="{A37EBB41-DC4A-4278-8F5F-94D942BA5B63}" type="pres">
      <dgm:prSet presAssocID="{9F44A5C7-85F4-4E20-812F-3925472CF3C3}" presName="horz1" presStyleCnt="0"/>
      <dgm:spPr/>
      <dgm:t>
        <a:bodyPr/>
        <a:lstStyle/>
        <a:p>
          <a:endParaRPr lang="en-US"/>
        </a:p>
      </dgm:t>
    </dgm:pt>
    <dgm:pt modelId="{5E486949-F841-4F03-A160-1672FCCB9602}" type="pres">
      <dgm:prSet presAssocID="{9F44A5C7-85F4-4E20-812F-3925472CF3C3}" presName="tx1" presStyleLbl="revTx" presStyleIdx="2" presStyleCnt="5"/>
      <dgm:spPr/>
      <dgm:t>
        <a:bodyPr/>
        <a:lstStyle/>
        <a:p>
          <a:endParaRPr lang="en-US"/>
        </a:p>
      </dgm:t>
    </dgm:pt>
    <dgm:pt modelId="{61BEC221-050F-4BA6-9619-1E6771039B7B}" type="pres">
      <dgm:prSet presAssocID="{9F44A5C7-85F4-4E20-812F-3925472CF3C3}" presName="vert1" presStyleCnt="0"/>
      <dgm:spPr/>
      <dgm:t>
        <a:bodyPr/>
        <a:lstStyle/>
        <a:p>
          <a:endParaRPr lang="en-US"/>
        </a:p>
      </dgm:t>
    </dgm:pt>
    <dgm:pt modelId="{A62C33C3-4529-49CB-A786-93A41E135E7B}" type="pres">
      <dgm:prSet presAssocID="{38BE4AC7-6351-4C7A-BE8E-EAC0CDBAEA26}" presName="thickLine" presStyleLbl="alignNode1" presStyleIdx="3" presStyleCnt="5"/>
      <dgm:spPr/>
      <dgm:t>
        <a:bodyPr/>
        <a:lstStyle/>
        <a:p>
          <a:endParaRPr lang="en-US"/>
        </a:p>
      </dgm:t>
    </dgm:pt>
    <dgm:pt modelId="{B37E5ED8-838E-44D4-BDF3-DE2C1C929795}" type="pres">
      <dgm:prSet presAssocID="{38BE4AC7-6351-4C7A-BE8E-EAC0CDBAEA26}" presName="horz1" presStyleCnt="0"/>
      <dgm:spPr/>
      <dgm:t>
        <a:bodyPr/>
        <a:lstStyle/>
        <a:p>
          <a:endParaRPr lang="en-US"/>
        </a:p>
      </dgm:t>
    </dgm:pt>
    <dgm:pt modelId="{91BE8F78-34CD-49D5-B8EB-0CBD94F0BB29}" type="pres">
      <dgm:prSet presAssocID="{38BE4AC7-6351-4C7A-BE8E-EAC0CDBAEA26}" presName="tx1" presStyleLbl="revTx" presStyleIdx="3" presStyleCnt="5"/>
      <dgm:spPr/>
      <dgm:t>
        <a:bodyPr/>
        <a:lstStyle/>
        <a:p>
          <a:endParaRPr lang="en-US"/>
        </a:p>
      </dgm:t>
    </dgm:pt>
    <dgm:pt modelId="{B841878A-7936-4C6A-9129-960D2FC7E0EB}" type="pres">
      <dgm:prSet presAssocID="{38BE4AC7-6351-4C7A-BE8E-EAC0CDBAEA26}" presName="vert1" presStyleCnt="0"/>
      <dgm:spPr/>
      <dgm:t>
        <a:bodyPr/>
        <a:lstStyle/>
        <a:p>
          <a:endParaRPr lang="en-US"/>
        </a:p>
      </dgm:t>
    </dgm:pt>
    <dgm:pt modelId="{65BE179C-15CA-4A2B-AE0B-1F03BF70A4DD}" type="pres">
      <dgm:prSet presAssocID="{14F5B57A-EF5E-4784-BF54-D7A1BA07CAEF}" presName="thickLine" presStyleLbl="alignNode1" presStyleIdx="4" presStyleCnt="5"/>
      <dgm:spPr/>
    </dgm:pt>
    <dgm:pt modelId="{E4BD7BDF-1CC0-455B-87C2-A7253C05CD09}" type="pres">
      <dgm:prSet presAssocID="{14F5B57A-EF5E-4784-BF54-D7A1BA07CAEF}" presName="horz1" presStyleCnt="0"/>
      <dgm:spPr/>
    </dgm:pt>
    <dgm:pt modelId="{B297B1C6-4DF8-43C6-A351-C9ABA98A1842}" type="pres">
      <dgm:prSet presAssocID="{14F5B57A-EF5E-4784-BF54-D7A1BA07CAEF}" presName="tx1" presStyleLbl="revTx" presStyleIdx="4" presStyleCnt="5"/>
      <dgm:spPr/>
      <dgm:t>
        <a:bodyPr/>
        <a:lstStyle/>
        <a:p>
          <a:endParaRPr lang="en-US"/>
        </a:p>
      </dgm:t>
    </dgm:pt>
    <dgm:pt modelId="{E4EDBC97-16F7-4D03-A6A7-182B33031796}" type="pres">
      <dgm:prSet presAssocID="{14F5B57A-EF5E-4784-BF54-D7A1BA07CAEF}" presName="vert1" presStyleCnt="0"/>
      <dgm:spPr/>
    </dgm:pt>
  </dgm:ptLst>
  <dgm:cxnLst>
    <dgm:cxn modelId="{A44448C4-FE02-4C88-BAF8-0C919BFD835B}" srcId="{08433C68-FDB6-4128-AC60-0B2F27028325}" destId="{9623476C-75E9-42AD-95D6-96596EA23154}" srcOrd="1" destOrd="0" parTransId="{FBC18F32-F84B-455C-9EF1-2BEB34E7ECD0}" sibTransId="{FE28018A-9A45-462A-8449-76E2D98F2BDD}"/>
    <dgm:cxn modelId="{FAB4E848-9000-46A7-8104-0A9DE24A8840}" type="presOf" srcId="{14F5B57A-EF5E-4784-BF54-D7A1BA07CAEF}" destId="{B297B1C6-4DF8-43C6-A351-C9ABA98A1842}" srcOrd="0" destOrd="0" presId="urn:microsoft.com/office/officeart/2008/layout/LinedList"/>
    <dgm:cxn modelId="{B6CFA264-4451-4C50-A9C5-D73AD49BAAA5}" srcId="{08433C68-FDB6-4128-AC60-0B2F27028325}" destId="{14F5B57A-EF5E-4784-BF54-D7A1BA07CAEF}" srcOrd="4" destOrd="0" parTransId="{F253959F-0147-47DC-89AD-9E9F9AAED6C3}" sibTransId="{3AB7B028-6F25-4F50-AFF4-AD5E6DD58BDD}"/>
    <dgm:cxn modelId="{D019DAA2-F034-4A32-A27E-68A1A2E4B889}" type="presOf" srcId="{9F44A5C7-85F4-4E20-812F-3925472CF3C3}" destId="{5E486949-F841-4F03-A160-1672FCCB9602}" srcOrd="0" destOrd="0" presId="urn:microsoft.com/office/officeart/2008/layout/LinedList"/>
    <dgm:cxn modelId="{172F7BA9-D19C-48CB-8C03-8EC6AAAB4FF6}" type="presOf" srcId="{38BE4AC7-6351-4C7A-BE8E-EAC0CDBAEA26}" destId="{91BE8F78-34CD-49D5-B8EB-0CBD94F0BB29}" srcOrd="0" destOrd="0" presId="urn:microsoft.com/office/officeart/2008/layout/LinedList"/>
    <dgm:cxn modelId="{0B736612-76B2-44C6-8B12-3D0871E63919}" srcId="{08433C68-FDB6-4128-AC60-0B2F27028325}" destId="{E052BAA2-7AA4-4D1F-9299-730BADA344E2}" srcOrd="0" destOrd="0" parTransId="{655620E6-BB43-45FB-A5C5-CBF20E64DE09}" sibTransId="{5A227071-8867-454C-97DB-4845E318779C}"/>
    <dgm:cxn modelId="{0B76C69D-FF17-4582-8B56-1255F617821F}" type="presOf" srcId="{9623476C-75E9-42AD-95D6-96596EA23154}" destId="{F45D90A5-8677-4A9C-BB36-CD79C09456D1}" srcOrd="0" destOrd="0" presId="urn:microsoft.com/office/officeart/2008/layout/LinedList"/>
    <dgm:cxn modelId="{91F1D65A-6DB4-4092-9278-19344D64E9F4}" type="presOf" srcId="{E052BAA2-7AA4-4D1F-9299-730BADA344E2}" destId="{DFE315E2-AB03-4E61-850F-B95C88E9089D}" srcOrd="0" destOrd="0" presId="urn:microsoft.com/office/officeart/2008/layout/LinedList"/>
    <dgm:cxn modelId="{FA0E83A8-E99E-4345-9B00-8D96980E1035}" srcId="{08433C68-FDB6-4128-AC60-0B2F27028325}" destId="{9F44A5C7-85F4-4E20-812F-3925472CF3C3}" srcOrd="2" destOrd="0" parTransId="{4A77B7E6-2025-4699-B8FB-0173996B0D4A}" sibTransId="{193C3FBB-12D5-46C1-AA36-921872CF32EE}"/>
    <dgm:cxn modelId="{60D5B257-192C-4807-BC16-314D53EBCE07}" srcId="{08433C68-FDB6-4128-AC60-0B2F27028325}" destId="{38BE4AC7-6351-4C7A-BE8E-EAC0CDBAEA26}" srcOrd="3" destOrd="0" parTransId="{C10189D2-3324-40B6-8967-631AE79BF0F3}" sibTransId="{78542428-5107-4382-BFB1-B323334294F1}"/>
    <dgm:cxn modelId="{510107B6-7985-4095-BAFC-20BB89B5180C}" type="presOf" srcId="{08433C68-FDB6-4128-AC60-0B2F27028325}" destId="{937C84C5-9F62-4757-A578-A343F8000D62}" srcOrd="0" destOrd="0" presId="urn:microsoft.com/office/officeart/2008/layout/LinedList"/>
    <dgm:cxn modelId="{852895B8-CC75-4C41-8951-C2B37A7465D7}" type="presParOf" srcId="{937C84C5-9F62-4757-A578-A343F8000D62}" destId="{92E41191-9BC9-4A0C-9731-11DB480BED74}" srcOrd="0" destOrd="0" presId="urn:microsoft.com/office/officeart/2008/layout/LinedList"/>
    <dgm:cxn modelId="{1691D99E-F408-4C49-A46A-E0255D8FE66D}" type="presParOf" srcId="{937C84C5-9F62-4757-A578-A343F8000D62}" destId="{ACD838A5-2111-4E9F-B55F-D6246CC137E8}" srcOrd="1" destOrd="0" presId="urn:microsoft.com/office/officeart/2008/layout/LinedList"/>
    <dgm:cxn modelId="{0ED544A5-D4B6-49B9-87F3-95B6C00C6C18}" type="presParOf" srcId="{ACD838A5-2111-4E9F-B55F-D6246CC137E8}" destId="{DFE315E2-AB03-4E61-850F-B95C88E9089D}" srcOrd="0" destOrd="0" presId="urn:microsoft.com/office/officeart/2008/layout/LinedList"/>
    <dgm:cxn modelId="{22AB144F-B0C4-4FCE-8612-B57C3EE3F148}" type="presParOf" srcId="{ACD838A5-2111-4E9F-B55F-D6246CC137E8}" destId="{77C1E0B3-15F7-4683-A725-EB7D4B1EB257}" srcOrd="1" destOrd="0" presId="urn:microsoft.com/office/officeart/2008/layout/LinedList"/>
    <dgm:cxn modelId="{94B7EC67-80EB-4A76-99CB-32DFA6F2B654}" type="presParOf" srcId="{937C84C5-9F62-4757-A578-A343F8000D62}" destId="{BDEC8EF9-DEC9-464E-9073-C49D5A01D36B}" srcOrd="2" destOrd="0" presId="urn:microsoft.com/office/officeart/2008/layout/LinedList"/>
    <dgm:cxn modelId="{36B140AE-BD43-4DF8-A700-8A118B339FA3}" type="presParOf" srcId="{937C84C5-9F62-4757-A578-A343F8000D62}" destId="{B2BFAA1E-7B8B-4D56-9B48-B64B395B33A0}" srcOrd="3" destOrd="0" presId="urn:microsoft.com/office/officeart/2008/layout/LinedList"/>
    <dgm:cxn modelId="{7A1D5729-6295-46DF-AEAB-2CA24B6A8120}" type="presParOf" srcId="{B2BFAA1E-7B8B-4D56-9B48-B64B395B33A0}" destId="{F45D90A5-8677-4A9C-BB36-CD79C09456D1}" srcOrd="0" destOrd="0" presId="urn:microsoft.com/office/officeart/2008/layout/LinedList"/>
    <dgm:cxn modelId="{9926461D-CAE4-4EB4-B2F4-6CF5FF6347EF}" type="presParOf" srcId="{B2BFAA1E-7B8B-4D56-9B48-B64B395B33A0}" destId="{7559D882-BC09-40F1-BD8E-E0B686B2EDB2}" srcOrd="1" destOrd="0" presId="urn:microsoft.com/office/officeart/2008/layout/LinedList"/>
    <dgm:cxn modelId="{49843F37-241F-419C-80BF-AE3065331854}" type="presParOf" srcId="{937C84C5-9F62-4757-A578-A343F8000D62}" destId="{2342A247-0487-4812-93AA-C35EDDF8885B}" srcOrd="4" destOrd="0" presId="urn:microsoft.com/office/officeart/2008/layout/LinedList"/>
    <dgm:cxn modelId="{9D5D3176-71F2-4713-A761-3EA75D5E68AA}" type="presParOf" srcId="{937C84C5-9F62-4757-A578-A343F8000D62}" destId="{A37EBB41-DC4A-4278-8F5F-94D942BA5B63}" srcOrd="5" destOrd="0" presId="urn:microsoft.com/office/officeart/2008/layout/LinedList"/>
    <dgm:cxn modelId="{E23978C3-E943-405A-A2D9-8AF67DBF75E4}" type="presParOf" srcId="{A37EBB41-DC4A-4278-8F5F-94D942BA5B63}" destId="{5E486949-F841-4F03-A160-1672FCCB9602}" srcOrd="0" destOrd="0" presId="urn:microsoft.com/office/officeart/2008/layout/LinedList"/>
    <dgm:cxn modelId="{A969350E-2D6C-4ED9-95F2-464C60F6F4F4}" type="presParOf" srcId="{A37EBB41-DC4A-4278-8F5F-94D942BA5B63}" destId="{61BEC221-050F-4BA6-9619-1E6771039B7B}" srcOrd="1" destOrd="0" presId="urn:microsoft.com/office/officeart/2008/layout/LinedList"/>
    <dgm:cxn modelId="{F5FB6B4B-BD4B-45B8-A59A-3D509A631198}" type="presParOf" srcId="{937C84C5-9F62-4757-A578-A343F8000D62}" destId="{A62C33C3-4529-49CB-A786-93A41E135E7B}" srcOrd="6" destOrd="0" presId="urn:microsoft.com/office/officeart/2008/layout/LinedList"/>
    <dgm:cxn modelId="{5DA2F579-6132-45B3-99B5-0A0F1CDA7F83}" type="presParOf" srcId="{937C84C5-9F62-4757-A578-A343F8000D62}" destId="{B37E5ED8-838E-44D4-BDF3-DE2C1C929795}" srcOrd="7" destOrd="0" presId="urn:microsoft.com/office/officeart/2008/layout/LinedList"/>
    <dgm:cxn modelId="{B2383B8C-F086-447E-94FA-ED877F6AA34C}" type="presParOf" srcId="{B37E5ED8-838E-44D4-BDF3-DE2C1C929795}" destId="{91BE8F78-34CD-49D5-B8EB-0CBD94F0BB29}" srcOrd="0" destOrd="0" presId="urn:microsoft.com/office/officeart/2008/layout/LinedList"/>
    <dgm:cxn modelId="{67A4771F-5B9B-494A-825F-1D9906C7CB50}" type="presParOf" srcId="{B37E5ED8-838E-44D4-BDF3-DE2C1C929795}" destId="{B841878A-7936-4C6A-9129-960D2FC7E0EB}" srcOrd="1" destOrd="0" presId="urn:microsoft.com/office/officeart/2008/layout/LinedList"/>
    <dgm:cxn modelId="{F0E72D72-9DC5-4C88-AA5F-80D2C4374BFD}" type="presParOf" srcId="{937C84C5-9F62-4757-A578-A343F8000D62}" destId="{65BE179C-15CA-4A2B-AE0B-1F03BF70A4DD}" srcOrd="8" destOrd="0" presId="urn:microsoft.com/office/officeart/2008/layout/LinedList"/>
    <dgm:cxn modelId="{350CE3AB-AED7-427C-996E-B509F92A2D64}" type="presParOf" srcId="{937C84C5-9F62-4757-A578-A343F8000D62}" destId="{E4BD7BDF-1CC0-455B-87C2-A7253C05CD09}" srcOrd="9" destOrd="0" presId="urn:microsoft.com/office/officeart/2008/layout/LinedList"/>
    <dgm:cxn modelId="{ADAD6A49-62F3-4328-A69A-6FA23DDFED61}" type="presParOf" srcId="{E4BD7BDF-1CC0-455B-87C2-A7253C05CD09}" destId="{B297B1C6-4DF8-43C6-A351-C9ABA98A1842}" srcOrd="0" destOrd="0" presId="urn:microsoft.com/office/officeart/2008/layout/LinedList"/>
    <dgm:cxn modelId="{42BBE6AF-E797-447E-BC79-CDD00142DA92}" type="presParOf" srcId="{E4BD7BDF-1CC0-455B-87C2-A7253C05CD09}" destId="{E4EDBC97-16F7-4D03-A6A7-182B33031796}" srcOrd="1" destOrd="0" presId="urn:microsoft.com/office/officeart/2008/layout/LinedList"/>
  </dgm:cxnLst>
  <dgm:bg/>
  <dgm:whole/>
  <dgm:extLst>
    <a:ext uri="http://schemas.microsoft.com/office/drawing/2008/diagram">
      <dsp:dataModelExt xmlns:dsp="http://schemas.microsoft.com/office/drawing/2008/diagram" relId="rId2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6D58818-2FC4-42D7-A9DF-69517349F708}"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1B613A7F-5298-4286-8737-7478BFF911A1}">
      <dgm:prSet phldrT="[Text]" custT="1"/>
      <dgm:spPr/>
      <dgm:t>
        <a:bodyPr/>
        <a:lstStyle/>
        <a:p>
          <a:r>
            <a:rPr lang="en-US" sz="1500" dirty="0" smtClean="0"/>
            <a:t>Predictive Maintenance</a:t>
          </a:r>
          <a:endParaRPr lang="en-US" sz="1500" dirty="0"/>
        </a:p>
      </dgm:t>
    </dgm:pt>
    <dgm:pt modelId="{F8568416-3153-4DC5-8E53-535FAD4C389C}" type="parTrans" cxnId="{33CFD317-BFB6-4377-B6F1-FAF24CC3C46A}">
      <dgm:prSet/>
      <dgm:spPr/>
      <dgm:t>
        <a:bodyPr/>
        <a:lstStyle/>
        <a:p>
          <a:endParaRPr lang="en-US"/>
        </a:p>
      </dgm:t>
    </dgm:pt>
    <dgm:pt modelId="{86898A93-4CF4-4819-BA0B-BB891FCC7563}" type="sibTrans" cxnId="{33CFD317-BFB6-4377-B6F1-FAF24CC3C46A}">
      <dgm:prSet/>
      <dgm:spPr/>
      <dgm:t>
        <a:bodyPr/>
        <a:lstStyle/>
        <a:p>
          <a:endParaRPr lang="en-US"/>
        </a:p>
      </dgm:t>
    </dgm:pt>
    <dgm:pt modelId="{5C1E88B6-3580-4736-AD0B-DC21B5164939}">
      <dgm:prSet phldrT="[Text]" custT="1"/>
      <dgm:spPr/>
      <dgm:t>
        <a:bodyPr/>
        <a:lstStyle/>
        <a:p>
          <a:r>
            <a:rPr lang="en-US" sz="1500" dirty="0" smtClean="0"/>
            <a:t>Simulation of Digital Twin</a:t>
          </a:r>
          <a:endParaRPr lang="en-US" sz="1500" dirty="0"/>
        </a:p>
      </dgm:t>
    </dgm:pt>
    <dgm:pt modelId="{E35E0A2D-8F5B-49A4-823A-B6E4B03C1FFE}" type="parTrans" cxnId="{46A23A20-3531-489B-9AAE-386AD03CBEA3}">
      <dgm:prSet/>
      <dgm:spPr/>
      <dgm:t>
        <a:bodyPr/>
        <a:lstStyle/>
        <a:p>
          <a:endParaRPr lang="en-US"/>
        </a:p>
      </dgm:t>
    </dgm:pt>
    <dgm:pt modelId="{9DDBA596-FFDA-4C9B-8843-3686813DF873}" type="sibTrans" cxnId="{46A23A20-3531-489B-9AAE-386AD03CBEA3}">
      <dgm:prSet/>
      <dgm:spPr/>
      <dgm:t>
        <a:bodyPr/>
        <a:lstStyle/>
        <a:p>
          <a:endParaRPr lang="en-US"/>
        </a:p>
      </dgm:t>
    </dgm:pt>
    <dgm:pt modelId="{F1BF3B83-EC7D-4421-9174-AFCAB974F7AD}">
      <dgm:prSet phldrT="[Text]" custT="1"/>
      <dgm:spPr/>
      <dgm:t>
        <a:bodyPr/>
        <a:lstStyle/>
        <a:p>
          <a:r>
            <a:rPr lang="en-US" sz="1500" dirty="0" smtClean="0"/>
            <a:t>Augmented Reality </a:t>
          </a:r>
          <a:endParaRPr lang="en-US" sz="1500" dirty="0"/>
        </a:p>
      </dgm:t>
    </dgm:pt>
    <dgm:pt modelId="{28F64F75-43FD-40B6-BFF2-D735EEA6C8FD}" type="parTrans" cxnId="{64E72CD1-AFDD-42CE-BEED-9005D304FF92}">
      <dgm:prSet/>
      <dgm:spPr/>
      <dgm:t>
        <a:bodyPr/>
        <a:lstStyle/>
        <a:p>
          <a:endParaRPr lang="en-US"/>
        </a:p>
      </dgm:t>
    </dgm:pt>
    <dgm:pt modelId="{C969B60C-46C2-4160-9061-1354980AD13D}" type="sibTrans" cxnId="{64E72CD1-AFDD-42CE-BEED-9005D304FF92}">
      <dgm:prSet/>
      <dgm:spPr/>
      <dgm:t>
        <a:bodyPr/>
        <a:lstStyle/>
        <a:p>
          <a:endParaRPr lang="en-US"/>
        </a:p>
      </dgm:t>
    </dgm:pt>
    <dgm:pt modelId="{5CB0D4AD-49FA-4C42-8EA6-072283ECE5B7}">
      <dgm:prSet custT="1"/>
      <dgm:spPr/>
      <dgm:t>
        <a:bodyPr/>
        <a:lstStyle/>
        <a:p>
          <a:r>
            <a:rPr lang="en-US" sz="1500" dirty="0" smtClean="0"/>
            <a:t>Wearables </a:t>
          </a:r>
          <a:endParaRPr lang="en-US" sz="1500" dirty="0"/>
        </a:p>
      </dgm:t>
    </dgm:pt>
    <dgm:pt modelId="{C463BEAB-8F21-4FB7-884E-AC2AC8B54AB5}" type="parTrans" cxnId="{94F2F2F3-BD8C-40FD-A727-6B91565D5FB4}">
      <dgm:prSet/>
      <dgm:spPr/>
      <dgm:t>
        <a:bodyPr/>
        <a:lstStyle/>
        <a:p>
          <a:endParaRPr lang="en-US"/>
        </a:p>
      </dgm:t>
    </dgm:pt>
    <dgm:pt modelId="{7E901850-8F48-43F3-AA4F-539B9E6991A7}" type="sibTrans" cxnId="{94F2F2F3-BD8C-40FD-A727-6B91565D5FB4}">
      <dgm:prSet/>
      <dgm:spPr/>
      <dgm:t>
        <a:bodyPr/>
        <a:lstStyle/>
        <a:p>
          <a:endParaRPr lang="en-US"/>
        </a:p>
      </dgm:t>
    </dgm:pt>
    <dgm:pt modelId="{60D6CF0D-A127-40CB-A4C0-2BE47F5ED614}">
      <dgm:prSet custT="1"/>
      <dgm:spPr/>
      <dgm:t>
        <a:bodyPr/>
        <a:lstStyle/>
        <a:p>
          <a:r>
            <a:rPr lang="en-US" sz="1500" dirty="0" smtClean="0"/>
            <a:t>FUSA</a:t>
          </a:r>
          <a:endParaRPr lang="en-US" sz="1500" dirty="0"/>
        </a:p>
      </dgm:t>
    </dgm:pt>
    <dgm:pt modelId="{461F08E2-6C41-4BF3-AA74-47A25B2A4C1C}" type="parTrans" cxnId="{E65ED59C-81E3-4834-811B-3CE6BE9FCE1E}">
      <dgm:prSet/>
      <dgm:spPr/>
      <dgm:t>
        <a:bodyPr/>
        <a:lstStyle/>
        <a:p>
          <a:endParaRPr lang="en-US"/>
        </a:p>
      </dgm:t>
    </dgm:pt>
    <dgm:pt modelId="{3740F6C8-764E-4D95-AA3A-202E3D6FE164}" type="sibTrans" cxnId="{E65ED59C-81E3-4834-811B-3CE6BE9FCE1E}">
      <dgm:prSet/>
      <dgm:spPr/>
      <dgm:t>
        <a:bodyPr/>
        <a:lstStyle/>
        <a:p>
          <a:endParaRPr lang="en-US"/>
        </a:p>
      </dgm:t>
    </dgm:pt>
    <dgm:pt modelId="{25CA5423-8BEB-48D1-BBBF-9DFA413B2736}" type="pres">
      <dgm:prSet presAssocID="{D6D58818-2FC4-42D7-A9DF-69517349F708}" presName="vert0" presStyleCnt="0">
        <dgm:presLayoutVars>
          <dgm:dir/>
          <dgm:animOne val="branch"/>
          <dgm:animLvl val="lvl"/>
        </dgm:presLayoutVars>
      </dgm:prSet>
      <dgm:spPr/>
      <dgm:t>
        <a:bodyPr/>
        <a:lstStyle/>
        <a:p>
          <a:endParaRPr lang="en-US"/>
        </a:p>
      </dgm:t>
    </dgm:pt>
    <dgm:pt modelId="{4758CB16-A619-41A4-A09B-7CE5E78E1F5F}" type="pres">
      <dgm:prSet presAssocID="{1B613A7F-5298-4286-8737-7478BFF911A1}" presName="thickLine" presStyleLbl="alignNode1" presStyleIdx="0" presStyleCnt="5"/>
      <dgm:spPr/>
      <dgm:t>
        <a:bodyPr/>
        <a:lstStyle/>
        <a:p>
          <a:endParaRPr lang="en-US"/>
        </a:p>
      </dgm:t>
    </dgm:pt>
    <dgm:pt modelId="{11FA9864-BD00-4958-95DA-70D71A49F952}" type="pres">
      <dgm:prSet presAssocID="{1B613A7F-5298-4286-8737-7478BFF911A1}" presName="horz1" presStyleCnt="0"/>
      <dgm:spPr/>
      <dgm:t>
        <a:bodyPr/>
        <a:lstStyle/>
        <a:p>
          <a:endParaRPr lang="en-US"/>
        </a:p>
      </dgm:t>
    </dgm:pt>
    <dgm:pt modelId="{F578BECF-2F44-4D9B-BF67-864C52CB8141}" type="pres">
      <dgm:prSet presAssocID="{1B613A7F-5298-4286-8737-7478BFF911A1}" presName="tx1" presStyleLbl="revTx" presStyleIdx="0" presStyleCnt="5"/>
      <dgm:spPr/>
      <dgm:t>
        <a:bodyPr/>
        <a:lstStyle/>
        <a:p>
          <a:endParaRPr lang="en-US"/>
        </a:p>
      </dgm:t>
    </dgm:pt>
    <dgm:pt modelId="{9BF2BF85-45F6-4658-9C62-14E891F74220}" type="pres">
      <dgm:prSet presAssocID="{1B613A7F-5298-4286-8737-7478BFF911A1}" presName="vert1" presStyleCnt="0"/>
      <dgm:spPr/>
      <dgm:t>
        <a:bodyPr/>
        <a:lstStyle/>
        <a:p>
          <a:endParaRPr lang="en-US"/>
        </a:p>
      </dgm:t>
    </dgm:pt>
    <dgm:pt modelId="{33CFD255-40BC-4C11-8EEB-10FF3BAE5327}" type="pres">
      <dgm:prSet presAssocID="{5C1E88B6-3580-4736-AD0B-DC21B5164939}" presName="thickLine" presStyleLbl="alignNode1" presStyleIdx="1" presStyleCnt="5"/>
      <dgm:spPr/>
    </dgm:pt>
    <dgm:pt modelId="{EF01F8E7-5652-42B6-9F96-A9AF6ACBED28}" type="pres">
      <dgm:prSet presAssocID="{5C1E88B6-3580-4736-AD0B-DC21B5164939}" presName="horz1" presStyleCnt="0"/>
      <dgm:spPr/>
    </dgm:pt>
    <dgm:pt modelId="{53F49003-D60D-4318-84FB-F3F1588830D0}" type="pres">
      <dgm:prSet presAssocID="{5C1E88B6-3580-4736-AD0B-DC21B5164939}" presName="tx1" presStyleLbl="revTx" presStyleIdx="1" presStyleCnt="5"/>
      <dgm:spPr/>
      <dgm:t>
        <a:bodyPr/>
        <a:lstStyle/>
        <a:p>
          <a:endParaRPr lang="en-US"/>
        </a:p>
      </dgm:t>
    </dgm:pt>
    <dgm:pt modelId="{B7CFBB55-547B-4FC1-A67A-26C9C5331516}" type="pres">
      <dgm:prSet presAssocID="{5C1E88B6-3580-4736-AD0B-DC21B5164939}" presName="vert1" presStyleCnt="0"/>
      <dgm:spPr/>
    </dgm:pt>
    <dgm:pt modelId="{92198E7C-5084-4E0C-9654-80AAAC6C4595}" type="pres">
      <dgm:prSet presAssocID="{F1BF3B83-EC7D-4421-9174-AFCAB974F7AD}" presName="thickLine" presStyleLbl="alignNode1" presStyleIdx="2" presStyleCnt="5"/>
      <dgm:spPr/>
    </dgm:pt>
    <dgm:pt modelId="{3F72E8E1-4DAB-45CE-B20A-9E7651737390}" type="pres">
      <dgm:prSet presAssocID="{F1BF3B83-EC7D-4421-9174-AFCAB974F7AD}" presName="horz1" presStyleCnt="0"/>
      <dgm:spPr/>
    </dgm:pt>
    <dgm:pt modelId="{8D6BA087-9CEC-4221-AE32-171B409807C0}" type="pres">
      <dgm:prSet presAssocID="{F1BF3B83-EC7D-4421-9174-AFCAB974F7AD}" presName="tx1" presStyleLbl="revTx" presStyleIdx="2" presStyleCnt="5"/>
      <dgm:spPr/>
      <dgm:t>
        <a:bodyPr/>
        <a:lstStyle/>
        <a:p>
          <a:endParaRPr lang="en-US"/>
        </a:p>
      </dgm:t>
    </dgm:pt>
    <dgm:pt modelId="{54B85B94-13A1-4721-BB48-5C356F2D4031}" type="pres">
      <dgm:prSet presAssocID="{F1BF3B83-EC7D-4421-9174-AFCAB974F7AD}" presName="vert1" presStyleCnt="0"/>
      <dgm:spPr/>
    </dgm:pt>
    <dgm:pt modelId="{31E42839-9651-4304-A726-FFA5F5A4B343}" type="pres">
      <dgm:prSet presAssocID="{5CB0D4AD-49FA-4C42-8EA6-072283ECE5B7}" presName="thickLine" presStyleLbl="alignNode1" presStyleIdx="3" presStyleCnt="5"/>
      <dgm:spPr/>
    </dgm:pt>
    <dgm:pt modelId="{8D1E7717-1CAE-4D3B-BA6A-327A9A170C0E}" type="pres">
      <dgm:prSet presAssocID="{5CB0D4AD-49FA-4C42-8EA6-072283ECE5B7}" presName="horz1" presStyleCnt="0"/>
      <dgm:spPr/>
    </dgm:pt>
    <dgm:pt modelId="{32591D1B-770D-4439-81CE-39ACE2B0F4BB}" type="pres">
      <dgm:prSet presAssocID="{5CB0D4AD-49FA-4C42-8EA6-072283ECE5B7}" presName="tx1" presStyleLbl="revTx" presStyleIdx="3" presStyleCnt="5"/>
      <dgm:spPr/>
      <dgm:t>
        <a:bodyPr/>
        <a:lstStyle/>
        <a:p>
          <a:endParaRPr lang="en-US"/>
        </a:p>
      </dgm:t>
    </dgm:pt>
    <dgm:pt modelId="{C5D560E2-FCA2-4402-8114-6754E5AB41A6}" type="pres">
      <dgm:prSet presAssocID="{5CB0D4AD-49FA-4C42-8EA6-072283ECE5B7}" presName="vert1" presStyleCnt="0"/>
      <dgm:spPr/>
    </dgm:pt>
    <dgm:pt modelId="{C6655D64-E4C6-492E-9663-BDA779C9ABF1}" type="pres">
      <dgm:prSet presAssocID="{60D6CF0D-A127-40CB-A4C0-2BE47F5ED614}" presName="thickLine" presStyleLbl="alignNode1" presStyleIdx="4" presStyleCnt="5"/>
      <dgm:spPr/>
    </dgm:pt>
    <dgm:pt modelId="{A3868AAB-65C6-4A1A-A5FC-AC0F7A05ADE5}" type="pres">
      <dgm:prSet presAssocID="{60D6CF0D-A127-40CB-A4C0-2BE47F5ED614}" presName="horz1" presStyleCnt="0"/>
      <dgm:spPr/>
    </dgm:pt>
    <dgm:pt modelId="{A88EB802-3EE4-4675-AF96-EBE4A437B498}" type="pres">
      <dgm:prSet presAssocID="{60D6CF0D-A127-40CB-A4C0-2BE47F5ED614}" presName="tx1" presStyleLbl="revTx" presStyleIdx="4" presStyleCnt="5"/>
      <dgm:spPr/>
      <dgm:t>
        <a:bodyPr/>
        <a:lstStyle/>
        <a:p>
          <a:endParaRPr lang="en-US"/>
        </a:p>
      </dgm:t>
    </dgm:pt>
    <dgm:pt modelId="{E4318400-FBF2-4ED2-AC16-1DDCC6414D66}" type="pres">
      <dgm:prSet presAssocID="{60D6CF0D-A127-40CB-A4C0-2BE47F5ED614}" presName="vert1" presStyleCnt="0"/>
      <dgm:spPr/>
    </dgm:pt>
  </dgm:ptLst>
  <dgm:cxnLst>
    <dgm:cxn modelId="{64E72CD1-AFDD-42CE-BEED-9005D304FF92}" srcId="{D6D58818-2FC4-42D7-A9DF-69517349F708}" destId="{F1BF3B83-EC7D-4421-9174-AFCAB974F7AD}" srcOrd="2" destOrd="0" parTransId="{28F64F75-43FD-40B6-BFF2-D735EEA6C8FD}" sibTransId="{C969B60C-46C2-4160-9061-1354980AD13D}"/>
    <dgm:cxn modelId="{8F3BED3A-5071-4F30-8BD5-283866C8AB70}" type="presOf" srcId="{D6D58818-2FC4-42D7-A9DF-69517349F708}" destId="{25CA5423-8BEB-48D1-BBBF-9DFA413B2736}" srcOrd="0" destOrd="0" presId="urn:microsoft.com/office/officeart/2008/layout/LinedList"/>
    <dgm:cxn modelId="{B7AFF517-4566-4119-9C2D-AE5ADB236DE0}" type="presOf" srcId="{1B613A7F-5298-4286-8737-7478BFF911A1}" destId="{F578BECF-2F44-4D9B-BF67-864C52CB8141}" srcOrd="0" destOrd="0" presId="urn:microsoft.com/office/officeart/2008/layout/LinedList"/>
    <dgm:cxn modelId="{391B5653-290A-4EE4-84C6-D5487DD47CC2}" type="presOf" srcId="{5CB0D4AD-49FA-4C42-8EA6-072283ECE5B7}" destId="{32591D1B-770D-4439-81CE-39ACE2B0F4BB}" srcOrd="0" destOrd="0" presId="urn:microsoft.com/office/officeart/2008/layout/LinedList"/>
    <dgm:cxn modelId="{ACF25667-9C1E-4736-A91D-F9304A4585AE}" type="presOf" srcId="{60D6CF0D-A127-40CB-A4C0-2BE47F5ED614}" destId="{A88EB802-3EE4-4675-AF96-EBE4A437B498}" srcOrd="0" destOrd="0" presId="urn:microsoft.com/office/officeart/2008/layout/LinedList"/>
    <dgm:cxn modelId="{33CFD317-BFB6-4377-B6F1-FAF24CC3C46A}" srcId="{D6D58818-2FC4-42D7-A9DF-69517349F708}" destId="{1B613A7F-5298-4286-8737-7478BFF911A1}" srcOrd="0" destOrd="0" parTransId="{F8568416-3153-4DC5-8E53-535FAD4C389C}" sibTransId="{86898A93-4CF4-4819-BA0B-BB891FCC7563}"/>
    <dgm:cxn modelId="{46A23A20-3531-489B-9AAE-386AD03CBEA3}" srcId="{D6D58818-2FC4-42D7-A9DF-69517349F708}" destId="{5C1E88B6-3580-4736-AD0B-DC21B5164939}" srcOrd="1" destOrd="0" parTransId="{E35E0A2D-8F5B-49A4-823A-B6E4B03C1FFE}" sibTransId="{9DDBA596-FFDA-4C9B-8843-3686813DF873}"/>
    <dgm:cxn modelId="{94F2F2F3-BD8C-40FD-A727-6B91565D5FB4}" srcId="{D6D58818-2FC4-42D7-A9DF-69517349F708}" destId="{5CB0D4AD-49FA-4C42-8EA6-072283ECE5B7}" srcOrd="3" destOrd="0" parTransId="{C463BEAB-8F21-4FB7-884E-AC2AC8B54AB5}" sibTransId="{7E901850-8F48-43F3-AA4F-539B9E6991A7}"/>
    <dgm:cxn modelId="{6EE32B0A-E177-4145-B811-CEB627A275AE}" type="presOf" srcId="{F1BF3B83-EC7D-4421-9174-AFCAB974F7AD}" destId="{8D6BA087-9CEC-4221-AE32-171B409807C0}" srcOrd="0" destOrd="0" presId="urn:microsoft.com/office/officeart/2008/layout/LinedList"/>
    <dgm:cxn modelId="{2A16674A-AC3C-4616-B7A4-9D55AFB36BE0}" type="presOf" srcId="{5C1E88B6-3580-4736-AD0B-DC21B5164939}" destId="{53F49003-D60D-4318-84FB-F3F1588830D0}" srcOrd="0" destOrd="0" presId="urn:microsoft.com/office/officeart/2008/layout/LinedList"/>
    <dgm:cxn modelId="{E65ED59C-81E3-4834-811B-3CE6BE9FCE1E}" srcId="{D6D58818-2FC4-42D7-A9DF-69517349F708}" destId="{60D6CF0D-A127-40CB-A4C0-2BE47F5ED614}" srcOrd="4" destOrd="0" parTransId="{461F08E2-6C41-4BF3-AA74-47A25B2A4C1C}" sibTransId="{3740F6C8-764E-4D95-AA3A-202E3D6FE164}"/>
    <dgm:cxn modelId="{57F7BF6C-D3A2-40DE-9D71-A1C2987B4BC2}" type="presParOf" srcId="{25CA5423-8BEB-48D1-BBBF-9DFA413B2736}" destId="{4758CB16-A619-41A4-A09B-7CE5E78E1F5F}" srcOrd="0" destOrd="0" presId="urn:microsoft.com/office/officeart/2008/layout/LinedList"/>
    <dgm:cxn modelId="{3522D841-3DC0-49F3-A6EC-B7ECE2922F9F}" type="presParOf" srcId="{25CA5423-8BEB-48D1-BBBF-9DFA413B2736}" destId="{11FA9864-BD00-4958-95DA-70D71A49F952}" srcOrd="1" destOrd="0" presId="urn:microsoft.com/office/officeart/2008/layout/LinedList"/>
    <dgm:cxn modelId="{A2D39290-D05F-43F6-8C26-B9CE7970D8D9}" type="presParOf" srcId="{11FA9864-BD00-4958-95DA-70D71A49F952}" destId="{F578BECF-2F44-4D9B-BF67-864C52CB8141}" srcOrd="0" destOrd="0" presId="urn:microsoft.com/office/officeart/2008/layout/LinedList"/>
    <dgm:cxn modelId="{B0567EDE-9023-4597-B615-6A2871E4196A}" type="presParOf" srcId="{11FA9864-BD00-4958-95DA-70D71A49F952}" destId="{9BF2BF85-45F6-4658-9C62-14E891F74220}" srcOrd="1" destOrd="0" presId="urn:microsoft.com/office/officeart/2008/layout/LinedList"/>
    <dgm:cxn modelId="{F39B30F5-4AEC-4DD8-9EB9-2E123DA1077A}" type="presParOf" srcId="{25CA5423-8BEB-48D1-BBBF-9DFA413B2736}" destId="{33CFD255-40BC-4C11-8EEB-10FF3BAE5327}" srcOrd="2" destOrd="0" presId="urn:microsoft.com/office/officeart/2008/layout/LinedList"/>
    <dgm:cxn modelId="{0AB57B30-2908-44DC-9B87-F3FE939E2042}" type="presParOf" srcId="{25CA5423-8BEB-48D1-BBBF-9DFA413B2736}" destId="{EF01F8E7-5652-42B6-9F96-A9AF6ACBED28}" srcOrd="3" destOrd="0" presId="urn:microsoft.com/office/officeart/2008/layout/LinedList"/>
    <dgm:cxn modelId="{0C86EFE1-F29E-4AEB-95C1-65C56AF13141}" type="presParOf" srcId="{EF01F8E7-5652-42B6-9F96-A9AF6ACBED28}" destId="{53F49003-D60D-4318-84FB-F3F1588830D0}" srcOrd="0" destOrd="0" presId="urn:microsoft.com/office/officeart/2008/layout/LinedList"/>
    <dgm:cxn modelId="{D6A2B7D4-31FE-4E83-9B0D-9269DDC308C8}" type="presParOf" srcId="{EF01F8E7-5652-42B6-9F96-A9AF6ACBED28}" destId="{B7CFBB55-547B-4FC1-A67A-26C9C5331516}" srcOrd="1" destOrd="0" presId="urn:microsoft.com/office/officeart/2008/layout/LinedList"/>
    <dgm:cxn modelId="{ADFD290B-FEE3-4D3C-9C1F-53615DD2961E}" type="presParOf" srcId="{25CA5423-8BEB-48D1-BBBF-9DFA413B2736}" destId="{92198E7C-5084-4E0C-9654-80AAAC6C4595}" srcOrd="4" destOrd="0" presId="urn:microsoft.com/office/officeart/2008/layout/LinedList"/>
    <dgm:cxn modelId="{49BE63CB-6980-40A4-B879-255001CD7CD6}" type="presParOf" srcId="{25CA5423-8BEB-48D1-BBBF-9DFA413B2736}" destId="{3F72E8E1-4DAB-45CE-B20A-9E7651737390}" srcOrd="5" destOrd="0" presId="urn:microsoft.com/office/officeart/2008/layout/LinedList"/>
    <dgm:cxn modelId="{3EF56EE5-6F0E-40A5-9EE9-F0D677C0A60F}" type="presParOf" srcId="{3F72E8E1-4DAB-45CE-B20A-9E7651737390}" destId="{8D6BA087-9CEC-4221-AE32-171B409807C0}" srcOrd="0" destOrd="0" presId="urn:microsoft.com/office/officeart/2008/layout/LinedList"/>
    <dgm:cxn modelId="{B8F1B09C-921A-45FA-BAA2-19FC5255E993}" type="presParOf" srcId="{3F72E8E1-4DAB-45CE-B20A-9E7651737390}" destId="{54B85B94-13A1-4721-BB48-5C356F2D4031}" srcOrd="1" destOrd="0" presId="urn:microsoft.com/office/officeart/2008/layout/LinedList"/>
    <dgm:cxn modelId="{2FFEB67B-E284-43E3-826F-D69C68239129}" type="presParOf" srcId="{25CA5423-8BEB-48D1-BBBF-9DFA413B2736}" destId="{31E42839-9651-4304-A726-FFA5F5A4B343}" srcOrd="6" destOrd="0" presId="urn:microsoft.com/office/officeart/2008/layout/LinedList"/>
    <dgm:cxn modelId="{EBCDF267-734E-4518-827A-CE5B2F3AB50C}" type="presParOf" srcId="{25CA5423-8BEB-48D1-BBBF-9DFA413B2736}" destId="{8D1E7717-1CAE-4D3B-BA6A-327A9A170C0E}" srcOrd="7" destOrd="0" presId="urn:microsoft.com/office/officeart/2008/layout/LinedList"/>
    <dgm:cxn modelId="{F805EB91-D738-438C-8A29-948D5CAC92E4}" type="presParOf" srcId="{8D1E7717-1CAE-4D3B-BA6A-327A9A170C0E}" destId="{32591D1B-770D-4439-81CE-39ACE2B0F4BB}" srcOrd="0" destOrd="0" presId="urn:microsoft.com/office/officeart/2008/layout/LinedList"/>
    <dgm:cxn modelId="{DD4CEA58-906C-408C-8761-46A6781B077B}" type="presParOf" srcId="{8D1E7717-1CAE-4D3B-BA6A-327A9A170C0E}" destId="{C5D560E2-FCA2-4402-8114-6754E5AB41A6}" srcOrd="1" destOrd="0" presId="urn:microsoft.com/office/officeart/2008/layout/LinedList"/>
    <dgm:cxn modelId="{BC7E7811-DA66-4065-A474-0592669A215B}" type="presParOf" srcId="{25CA5423-8BEB-48D1-BBBF-9DFA413B2736}" destId="{C6655D64-E4C6-492E-9663-BDA779C9ABF1}" srcOrd="8" destOrd="0" presId="urn:microsoft.com/office/officeart/2008/layout/LinedList"/>
    <dgm:cxn modelId="{63F8B787-5F4F-48EC-A7B9-16561AF811E1}" type="presParOf" srcId="{25CA5423-8BEB-48D1-BBBF-9DFA413B2736}" destId="{A3868AAB-65C6-4A1A-A5FC-AC0F7A05ADE5}" srcOrd="9" destOrd="0" presId="urn:microsoft.com/office/officeart/2008/layout/LinedList"/>
    <dgm:cxn modelId="{DFFF4303-2CC9-42D5-A7C5-A020D0D5C892}" type="presParOf" srcId="{A3868AAB-65C6-4A1A-A5FC-AC0F7A05ADE5}" destId="{A88EB802-3EE4-4675-AF96-EBE4A437B498}" srcOrd="0" destOrd="0" presId="urn:microsoft.com/office/officeart/2008/layout/LinedList"/>
    <dgm:cxn modelId="{82E3F3DA-3663-40D3-8EE5-E5E01141C13A}" type="presParOf" srcId="{A3868AAB-65C6-4A1A-A5FC-AC0F7A05ADE5}" destId="{E4318400-FBF2-4ED2-AC16-1DDCC6414D66}" srcOrd="1" destOrd="0" presId="urn:microsoft.com/office/officeart/2008/layout/LinedList"/>
  </dgm:cxnLst>
  <dgm:bg/>
  <dgm:whole/>
  <dgm:extLst>
    <a:ext uri="http://schemas.microsoft.com/office/drawing/2008/diagram">
      <dsp:dataModelExt xmlns:dsp="http://schemas.microsoft.com/office/drawing/2008/diagram" relId="rId3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Integrate ERP Systems</a:t>
          </a:r>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Digital Finance and Accounting</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Connected Agile IT</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49E253E0-4D67-41B5-8138-BF1D06014D97}">
      <dgm:prSet phldrT="[Text]"/>
      <dgm:spPr/>
      <dgm:t>
        <a:bodyPr/>
        <a:lstStyle/>
        <a:p>
          <a:r>
            <a:rPr lang="en-US" dirty="0" smtClean="0"/>
            <a:t>Augmented Reality</a:t>
          </a:r>
          <a:endParaRPr lang="en-US" dirty="0"/>
        </a:p>
      </dgm:t>
    </dgm:pt>
    <dgm:pt modelId="{BFDF7C02-2DF8-4721-9C9E-3E9FE3C142BF}" type="parTrans" cxnId="{CDDFA8A5-D85F-44F8-9E46-87E3B5849903}">
      <dgm:prSet/>
      <dgm:spPr/>
      <dgm:t>
        <a:bodyPr/>
        <a:lstStyle/>
        <a:p>
          <a:endParaRPr lang="en-US"/>
        </a:p>
      </dgm:t>
    </dgm:pt>
    <dgm:pt modelId="{38727165-B336-48F6-AFEC-78E8792900D2}" type="sibTrans" cxnId="{CDDFA8A5-D85F-44F8-9E46-87E3B5849903}">
      <dgm:prSet/>
      <dgm:spPr/>
      <dgm:t>
        <a:bodyPr/>
        <a:lstStyle/>
        <a:p>
          <a:endParaRPr lang="en-US"/>
        </a:p>
      </dgm:t>
    </dgm:pt>
    <dgm:pt modelId="{D255A851-0255-4245-A4FA-B6D737458C3A}">
      <dgm:prSet phldrT="[Text]"/>
      <dgm:spPr/>
      <dgm:t>
        <a:bodyPr/>
        <a:lstStyle/>
        <a:p>
          <a:r>
            <a:rPr lang="en-US" smtClean="0"/>
            <a:t>UX Interface Support</a:t>
          </a:r>
          <a:endParaRPr lang="en-US" dirty="0"/>
        </a:p>
      </dgm:t>
    </dgm:pt>
    <dgm:pt modelId="{577AA1FF-4891-4F22-B7DE-669FDF09A47C}" type="parTrans" cxnId="{98EF718F-05D0-4DBE-B015-7FEB4C7BAC7D}">
      <dgm:prSet/>
      <dgm:spPr/>
      <dgm:t>
        <a:bodyPr/>
        <a:lstStyle/>
        <a:p>
          <a:endParaRPr lang="en-US"/>
        </a:p>
      </dgm:t>
    </dgm:pt>
    <dgm:pt modelId="{830836E1-AA5F-4AD2-BF5C-F7D10BE18B75}" type="sibTrans" cxnId="{98EF718F-05D0-4DBE-B015-7FEB4C7BAC7D}">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8DDAFC22-9B81-47DF-A4CF-F7B3A58515BB}" type="pres">
      <dgm:prSet presAssocID="{BB71A4A1-27A7-4F3E-A3DD-6740073996BF}" presName="thickLine" presStyleLbl="alignNode1" presStyleIdx="2"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2"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11FC120A-7C42-4A63-B589-706A81D3D5DF}" type="pres">
      <dgm:prSet presAssocID="{49E253E0-4D67-41B5-8138-BF1D06014D97}" presName="thickLine" presStyleLbl="alignNode1" presStyleIdx="3" presStyleCnt="5"/>
      <dgm:spPr/>
      <dgm:t>
        <a:bodyPr/>
        <a:lstStyle/>
        <a:p>
          <a:endParaRPr lang="en-US"/>
        </a:p>
      </dgm:t>
    </dgm:pt>
    <dgm:pt modelId="{3188E2F0-C4D4-4A08-AD49-47C952B82851}" type="pres">
      <dgm:prSet presAssocID="{49E253E0-4D67-41B5-8138-BF1D06014D97}" presName="horz1" presStyleCnt="0"/>
      <dgm:spPr/>
      <dgm:t>
        <a:bodyPr/>
        <a:lstStyle/>
        <a:p>
          <a:endParaRPr lang="en-US"/>
        </a:p>
      </dgm:t>
    </dgm:pt>
    <dgm:pt modelId="{43227015-440F-40FC-B85D-FE88999A2403}" type="pres">
      <dgm:prSet presAssocID="{49E253E0-4D67-41B5-8138-BF1D06014D97}" presName="tx1" presStyleLbl="revTx" presStyleIdx="3" presStyleCnt="5"/>
      <dgm:spPr/>
      <dgm:t>
        <a:bodyPr/>
        <a:lstStyle/>
        <a:p>
          <a:endParaRPr lang="en-US"/>
        </a:p>
      </dgm:t>
    </dgm:pt>
    <dgm:pt modelId="{742113BD-4874-48FB-9EB5-C7BF4A7856F3}" type="pres">
      <dgm:prSet presAssocID="{49E253E0-4D67-41B5-8138-BF1D06014D97}" presName="vert1" presStyleCnt="0"/>
      <dgm:spPr/>
      <dgm:t>
        <a:bodyPr/>
        <a:lstStyle/>
        <a:p>
          <a:endParaRPr lang="en-US"/>
        </a:p>
      </dgm:t>
    </dgm:pt>
    <dgm:pt modelId="{A71E3101-03BF-41C5-942E-6395FD969F88}" type="pres">
      <dgm:prSet presAssocID="{D255A851-0255-4245-A4FA-B6D737458C3A}" presName="thickLine" presStyleLbl="alignNode1" presStyleIdx="4" presStyleCnt="5"/>
      <dgm:spPr/>
      <dgm:t>
        <a:bodyPr/>
        <a:lstStyle/>
        <a:p>
          <a:endParaRPr lang="en-US"/>
        </a:p>
      </dgm:t>
    </dgm:pt>
    <dgm:pt modelId="{C8457198-42A0-45BA-A8E3-217F750945A9}" type="pres">
      <dgm:prSet presAssocID="{D255A851-0255-4245-A4FA-B6D737458C3A}" presName="horz1" presStyleCnt="0"/>
      <dgm:spPr/>
      <dgm:t>
        <a:bodyPr/>
        <a:lstStyle/>
        <a:p>
          <a:endParaRPr lang="en-US"/>
        </a:p>
      </dgm:t>
    </dgm:pt>
    <dgm:pt modelId="{EC6CFFEE-464D-425F-90A3-103CF10F93F8}" type="pres">
      <dgm:prSet presAssocID="{D255A851-0255-4245-A4FA-B6D737458C3A}" presName="tx1" presStyleLbl="revTx" presStyleIdx="4" presStyleCnt="5"/>
      <dgm:spPr/>
      <dgm:t>
        <a:bodyPr/>
        <a:lstStyle/>
        <a:p>
          <a:endParaRPr lang="en-US"/>
        </a:p>
      </dgm:t>
    </dgm:pt>
    <dgm:pt modelId="{3A1A893A-9055-4209-B0DC-6D08962B8584}" type="pres">
      <dgm:prSet presAssocID="{D255A851-0255-4245-A4FA-B6D737458C3A}" presName="vert1" presStyleCnt="0"/>
      <dgm:spPr/>
      <dgm:t>
        <a:bodyPr/>
        <a:lstStyle/>
        <a:p>
          <a:endParaRPr lang="en-US"/>
        </a:p>
      </dgm:t>
    </dgm:pt>
  </dgm:ptLst>
  <dgm:cxnLst>
    <dgm:cxn modelId="{98EF718F-05D0-4DBE-B015-7FEB4C7BAC7D}" srcId="{8BEA2F79-16B6-46E2-86E7-49C7D1FB38D1}" destId="{D255A851-0255-4245-A4FA-B6D737458C3A}" srcOrd="4" destOrd="0" parTransId="{577AA1FF-4891-4F22-B7DE-669FDF09A47C}" sibTransId="{830836E1-AA5F-4AD2-BF5C-F7D10BE18B75}"/>
    <dgm:cxn modelId="{7C3B4C7F-4104-49A2-82BA-F47E46359C8F}" srcId="{8BEA2F79-16B6-46E2-86E7-49C7D1FB38D1}" destId="{34C13F36-70FA-4547-85C8-C4EFC629E641}" srcOrd="1" destOrd="0" parTransId="{737499C7-2C97-4BC5-B04C-70F29509C332}" sibTransId="{5D9E7AAA-D754-477F-AEAB-4599533ED11D}"/>
    <dgm:cxn modelId="{87C3C2D1-643F-406A-BE33-B90DBDB0C055}" type="presOf" srcId="{34C13F36-70FA-4547-85C8-C4EFC629E641}" destId="{A95CBFB1-5AF7-4752-AF7D-92D182955498}" srcOrd="0" destOrd="0" presId="urn:microsoft.com/office/officeart/2008/layout/LinedList"/>
    <dgm:cxn modelId="{D3A11922-90B7-42D1-8387-7200815F6DF1}" type="presOf" srcId="{7BB7BB97-BDD6-483A-82D1-39C2816EF341}" destId="{888F5893-2CDE-4B7E-9DFF-61D65225B35A}" srcOrd="0" destOrd="0" presId="urn:microsoft.com/office/officeart/2008/layout/LinedList"/>
    <dgm:cxn modelId="{6A01F7C4-4CFE-41B5-9260-1185353DA159}" srcId="{8BEA2F79-16B6-46E2-86E7-49C7D1FB38D1}" destId="{BB71A4A1-27A7-4F3E-A3DD-6740073996BF}" srcOrd="2" destOrd="0" parTransId="{D9D2999A-C14E-4E93-94B1-476B16ADA91E}" sibTransId="{7D997EBC-B6DB-4FA8-814F-C0530AB2E1BE}"/>
    <dgm:cxn modelId="{6A6E15C7-061B-4F30-AF47-465372A88B2F}" srcId="{8BEA2F79-16B6-46E2-86E7-49C7D1FB38D1}" destId="{7BB7BB97-BDD6-483A-82D1-39C2816EF341}" srcOrd="0" destOrd="0" parTransId="{434A1FF0-D711-4331-824D-5A46DA941D37}" sibTransId="{DCBAF045-F7A0-4F49-8255-08C5DA8B90D2}"/>
    <dgm:cxn modelId="{B4EFC9B0-54AA-476E-9510-00EEA05D629B}" type="presOf" srcId="{BB71A4A1-27A7-4F3E-A3DD-6740073996BF}" destId="{29D09A75-DE9B-4489-8260-0DF02A7AAF6C}" srcOrd="0" destOrd="0" presId="urn:microsoft.com/office/officeart/2008/layout/LinedList"/>
    <dgm:cxn modelId="{CDDFA8A5-D85F-44F8-9E46-87E3B5849903}" srcId="{8BEA2F79-16B6-46E2-86E7-49C7D1FB38D1}" destId="{49E253E0-4D67-41B5-8138-BF1D06014D97}" srcOrd="3" destOrd="0" parTransId="{BFDF7C02-2DF8-4721-9C9E-3E9FE3C142BF}" sibTransId="{38727165-B336-48F6-AFEC-78E8792900D2}"/>
    <dgm:cxn modelId="{44D6791A-C646-45F3-B5BA-540F2BB4F1AB}" type="presOf" srcId="{8BEA2F79-16B6-46E2-86E7-49C7D1FB38D1}" destId="{1496FF6E-A424-4AEF-A323-34386EFF14E7}" srcOrd="0" destOrd="0" presId="urn:microsoft.com/office/officeart/2008/layout/LinedList"/>
    <dgm:cxn modelId="{ECD55F1C-F135-45E2-AB63-DF9CF313BE76}" type="presOf" srcId="{49E253E0-4D67-41B5-8138-BF1D06014D97}" destId="{43227015-440F-40FC-B85D-FE88999A2403}" srcOrd="0" destOrd="0" presId="urn:microsoft.com/office/officeart/2008/layout/LinedList"/>
    <dgm:cxn modelId="{05E8E145-0EBB-441B-8509-6E890CD7BD9A}" type="presOf" srcId="{D255A851-0255-4245-A4FA-B6D737458C3A}" destId="{EC6CFFEE-464D-425F-90A3-103CF10F93F8}" srcOrd="0" destOrd="0" presId="urn:microsoft.com/office/officeart/2008/layout/LinedList"/>
    <dgm:cxn modelId="{DF192C67-9A34-4333-A195-01D0DEE0DBCD}" type="presParOf" srcId="{1496FF6E-A424-4AEF-A323-34386EFF14E7}" destId="{59BD86CE-2F36-46A1-8592-B0A28E6D04E0}" srcOrd="0" destOrd="0" presId="urn:microsoft.com/office/officeart/2008/layout/LinedList"/>
    <dgm:cxn modelId="{FD76D1A1-E51C-436D-838B-0E2E8C877541}" type="presParOf" srcId="{1496FF6E-A424-4AEF-A323-34386EFF14E7}" destId="{D7F985F8-97D8-4000-8D9A-148A7D54A5EA}" srcOrd="1" destOrd="0" presId="urn:microsoft.com/office/officeart/2008/layout/LinedList"/>
    <dgm:cxn modelId="{89591B90-2193-4E97-82FF-D63421C70EBB}" type="presParOf" srcId="{D7F985F8-97D8-4000-8D9A-148A7D54A5EA}" destId="{888F5893-2CDE-4B7E-9DFF-61D65225B35A}" srcOrd="0" destOrd="0" presId="urn:microsoft.com/office/officeart/2008/layout/LinedList"/>
    <dgm:cxn modelId="{20239A55-46CE-4B93-A437-110B3D41B81B}" type="presParOf" srcId="{D7F985F8-97D8-4000-8D9A-148A7D54A5EA}" destId="{0BD52469-E57A-4C7E-8CCE-1E67252BB05B}" srcOrd="1" destOrd="0" presId="urn:microsoft.com/office/officeart/2008/layout/LinedList"/>
    <dgm:cxn modelId="{0D88B6E3-E2AE-4639-8E0C-F7BE197B8573}" type="presParOf" srcId="{1496FF6E-A424-4AEF-A323-34386EFF14E7}" destId="{EBD9EC8C-99A8-48C9-83DE-2D167D3424C3}" srcOrd="2" destOrd="0" presId="urn:microsoft.com/office/officeart/2008/layout/LinedList"/>
    <dgm:cxn modelId="{FA6E052E-8980-46EE-A8C3-00506B57B900}" type="presParOf" srcId="{1496FF6E-A424-4AEF-A323-34386EFF14E7}" destId="{2F728BA2-2749-46B8-9EAB-8E5D0BBC7616}" srcOrd="3" destOrd="0" presId="urn:microsoft.com/office/officeart/2008/layout/LinedList"/>
    <dgm:cxn modelId="{619266B2-33BD-491C-A138-7DA8C11D887D}" type="presParOf" srcId="{2F728BA2-2749-46B8-9EAB-8E5D0BBC7616}" destId="{A95CBFB1-5AF7-4752-AF7D-92D182955498}" srcOrd="0" destOrd="0" presId="urn:microsoft.com/office/officeart/2008/layout/LinedList"/>
    <dgm:cxn modelId="{436EEDCB-4519-411C-8075-E37F9F9C5BA7}" type="presParOf" srcId="{2F728BA2-2749-46B8-9EAB-8E5D0BBC7616}" destId="{5CD563E4-ADEB-4644-BB45-0A0993F7D624}" srcOrd="1" destOrd="0" presId="urn:microsoft.com/office/officeart/2008/layout/LinedList"/>
    <dgm:cxn modelId="{F9B79A35-0B60-45B7-949B-35E75A536C21}" type="presParOf" srcId="{1496FF6E-A424-4AEF-A323-34386EFF14E7}" destId="{8DDAFC22-9B81-47DF-A4CF-F7B3A58515BB}" srcOrd="4" destOrd="0" presId="urn:microsoft.com/office/officeart/2008/layout/LinedList"/>
    <dgm:cxn modelId="{A07B72A6-791E-4642-9503-33DC0B6D40A7}" type="presParOf" srcId="{1496FF6E-A424-4AEF-A323-34386EFF14E7}" destId="{906E046D-102D-4B06-B842-572F6A2F5FF5}" srcOrd="5" destOrd="0" presId="urn:microsoft.com/office/officeart/2008/layout/LinedList"/>
    <dgm:cxn modelId="{B966E530-2869-4D7E-8A48-9367F55AF00B}" type="presParOf" srcId="{906E046D-102D-4B06-B842-572F6A2F5FF5}" destId="{29D09A75-DE9B-4489-8260-0DF02A7AAF6C}" srcOrd="0" destOrd="0" presId="urn:microsoft.com/office/officeart/2008/layout/LinedList"/>
    <dgm:cxn modelId="{E4D66F94-203A-44B1-A7EF-B188D953FF1A}" type="presParOf" srcId="{906E046D-102D-4B06-B842-572F6A2F5FF5}" destId="{449C12C8-CC78-4C41-988D-B5F4D35971FA}" srcOrd="1" destOrd="0" presId="urn:microsoft.com/office/officeart/2008/layout/LinedList"/>
    <dgm:cxn modelId="{CE60A36C-BF2E-43D6-AB20-DF833BB45045}" type="presParOf" srcId="{1496FF6E-A424-4AEF-A323-34386EFF14E7}" destId="{11FC120A-7C42-4A63-B589-706A81D3D5DF}" srcOrd="6" destOrd="0" presId="urn:microsoft.com/office/officeart/2008/layout/LinedList"/>
    <dgm:cxn modelId="{CC6D77CF-F243-482B-80BC-F55ED431DBEB}" type="presParOf" srcId="{1496FF6E-A424-4AEF-A323-34386EFF14E7}" destId="{3188E2F0-C4D4-4A08-AD49-47C952B82851}" srcOrd="7" destOrd="0" presId="urn:microsoft.com/office/officeart/2008/layout/LinedList"/>
    <dgm:cxn modelId="{ED3ACD91-112B-499E-88B0-F8FFD01B4CE5}" type="presParOf" srcId="{3188E2F0-C4D4-4A08-AD49-47C952B82851}" destId="{43227015-440F-40FC-B85D-FE88999A2403}" srcOrd="0" destOrd="0" presId="urn:microsoft.com/office/officeart/2008/layout/LinedList"/>
    <dgm:cxn modelId="{48A6A727-85F9-4B2C-8F25-BA14253F22F0}" type="presParOf" srcId="{3188E2F0-C4D4-4A08-AD49-47C952B82851}" destId="{742113BD-4874-48FB-9EB5-C7BF4A7856F3}" srcOrd="1" destOrd="0" presId="urn:microsoft.com/office/officeart/2008/layout/LinedList"/>
    <dgm:cxn modelId="{4069A618-4436-4A6E-8C7B-9511A42C3AE3}" type="presParOf" srcId="{1496FF6E-A424-4AEF-A323-34386EFF14E7}" destId="{A71E3101-03BF-41C5-942E-6395FD969F88}" srcOrd="8" destOrd="0" presId="urn:microsoft.com/office/officeart/2008/layout/LinedList"/>
    <dgm:cxn modelId="{1C7A07FF-1EE4-46B8-A14C-20BA454F780F}" type="presParOf" srcId="{1496FF6E-A424-4AEF-A323-34386EFF14E7}" destId="{C8457198-42A0-45BA-A8E3-217F750945A9}" srcOrd="9" destOrd="0" presId="urn:microsoft.com/office/officeart/2008/layout/LinedList"/>
    <dgm:cxn modelId="{75D9EA76-D6C6-4A4C-A607-281ABA78BABB}" type="presParOf" srcId="{C8457198-42A0-45BA-A8E3-217F750945A9}" destId="{EC6CFFEE-464D-425F-90A3-103CF10F93F8}" srcOrd="0" destOrd="0" presId="urn:microsoft.com/office/officeart/2008/layout/LinedList"/>
    <dgm:cxn modelId="{7377D03E-020B-4CE4-BE31-EC4E9B094E0B}" type="presParOf" srcId="{C8457198-42A0-45BA-A8E3-217F750945A9}" destId="{3A1A893A-9055-4209-B0DC-6D08962B8584}" srcOrd="1" destOrd="0" presId="urn:microsoft.com/office/officeart/2008/layout/LinedList"/>
  </dgm:cxnLst>
  <dgm:bg/>
  <dgm:whole/>
  <dgm:extLst>
    <a:ext uri="http://schemas.microsoft.com/office/drawing/2008/diagram">
      <dsp:dataModelExt xmlns:dsp="http://schemas.microsoft.com/office/drawing/2008/diagram" relId="rId3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175FB86A-D1D8-4B5A-8094-1E998476F1FC}" type="datetimeFigureOut">
              <a:rPr lang="en-US" smtClean="0"/>
              <a:t>9/28/2018</a:t>
            </a:fld>
            <a:endParaRPr lang="en-US" dirty="0"/>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607F8585-D10D-44B4-8CD8-23F999B3C0BD}" type="slidenum">
              <a:rPr lang="en-US" smtClean="0"/>
              <a:t>‹#›</a:t>
            </a:fld>
            <a:endParaRPr lang="en-US" dirty="0"/>
          </a:p>
        </p:txBody>
      </p:sp>
    </p:spTree>
    <p:extLst>
      <p:ext uri="{BB962C8B-B14F-4D97-AF65-F5344CB8AC3E}">
        <p14:creationId xmlns:p14="http://schemas.microsoft.com/office/powerpoint/2010/main" val="140050618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jpeg>
</file>

<file path=ppt/media/image40.png>
</file>

<file path=ppt/media/image41.pn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1EDDFC6C-D092-460B-AA5D-8C11C5966049}" type="datetimeFigureOut">
              <a:rPr lang="en-US" smtClean="0"/>
              <a:t>9/28/2018</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BC02897E-1B9B-4D97-95E3-E7A13458AE70}" type="slidenum">
              <a:rPr lang="en-US" smtClean="0"/>
              <a:t>‹#›</a:t>
            </a:fld>
            <a:endParaRPr lang="en-US" dirty="0"/>
          </a:p>
        </p:txBody>
      </p:sp>
    </p:spTree>
    <p:extLst>
      <p:ext uri="{BB962C8B-B14F-4D97-AF65-F5344CB8AC3E}">
        <p14:creationId xmlns:p14="http://schemas.microsoft.com/office/powerpoint/2010/main" val="138348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newsroom.intel.com/editorials/brian-krzanich-our-strategy-and-the-future-of-intel/"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iiconsortium.or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3D889956-7041-41AC-97B5-8DE670E7B5BF}"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8261561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Digitization and integration of vertical and horizontal value chains Industry 4.0 digitizes and integrates processes vertically across the entire organization, from product development and purchasing, through manufacturing, logistics and service. All data about operations processes, process efficiency and quality management, as well as operations planning are available real-time, supported by augmented reality and optimized in an integrated network. Horizontal integration stretches beyond the internal operations from suppliers to customers and all key value chain partners. It includes technologies from track and trace devices to real-time integrated planning with execution.</a:t>
            </a:r>
            <a:endParaRPr lang="en-US" dirty="0"/>
          </a:p>
          <a:p>
            <a:endParaRPr lang="en-US" dirty="0"/>
          </a:p>
          <a:p>
            <a:r>
              <a:rPr lang="en-US" dirty="0"/>
              <a:t>In smart manufacturing applications, a multi-agent approach can be used. Here, the research focus is on design techniques for automation systems to improve scalability, fault tolerance and latency in discrete and continuous manufacturing. Therefore control systems design and implementation is  investigated as a crucial building block of the Smart Factory concept. </a:t>
            </a: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11</a:t>
            </a:fld>
            <a:endParaRPr lang="en-US"/>
          </a:p>
        </p:txBody>
      </p:sp>
    </p:spTree>
    <p:extLst>
      <p:ext uri="{BB962C8B-B14F-4D97-AF65-F5344CB8AC3E}">
        <p14:creationId xmlns:p14="http://schemas.microsoft.com/office/powerpoint/2010/main" val="3364502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Stewart,</a:t>
            </a:r>
            <a:r>
              <a:rPr lang="en-US" baseline="0" dirty="0" smtClean="0"/>
              <a:t> Intel Fan failure analysis</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12</a:t>
            </a:fld>
            <a:endParaRPr lang="en-US"/>
          </a:p>
        </p:txBody>
      </p:sp>
    </p:spTree>
    <p:extLst>
      <p:ext uri="{BB962C8B-B14F-4D97-AF65-F5344CB8AC3E}">
        <p14:creationId xmlns:p14="http://schemas.microsoft.com/office/powerpoint/2010/main" val="1042616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we’re begin</a:t>
            </a:r>
            <a:r>
              <a:rPr lang="en-US" baseline="0" dirty="0" smtClean="0"/>
              <a:t> to move along this path of industry 4.0 and it’s important to start with the basic questions.  What is Industry 4.0? Is it simply putting sensors on all my equipment and looking at the data? Is it using the data to more closely track a roadmap that a project team has laid out? Is it able modeling my industrial processes in the cloud? Is it about improving worker safety?</a:t>
            </a:r>
          </a:p>
          <a:p>
            <a:endParaRPr lang="en-US" baseline="0" dirty="0" smtClean="0"/>
          </a:p>
          <a:p>
            <a:r>
              <a:rPr lang="en-US" baseline="0" dirty="0" err="1" smtClean="0"/>
              <a:t>Bosche’s</a:t>
            </a:r>
            <a:r>
              <a:rPr lang="en-US" baseline="0" dirty="0" smtClean="0"/>
              <a:t> manufacturing tools group developed a connected torque wrench that assembly line workers can use in building products on an assemble line. </a:t>
            </a:r>
            <a:r>
              <a:rPr lang="en-US" dirty="0"/>
              <a:t> The sensors in the torque wrench identifies the specifications for the part, sends the cloud, and the cloud instructs the wrench to automatically apply the correct level of torque. Mistakes – especially operator error – can be essentially eliminated, even on a dynamic production line and risk of a worker accident is reduced. In addition, the cloud will keep a record of all the elements that affect quality: materials, machines, tools and people. For the torque wrench, the cloud automatically captures the torque applied to a specific part, the specific wrench that was used, when that wrench was last calibrated and the employee who used it. If a company later learns that the wrench was faulty in some way, the cloud can identity every part affected and a recall can be both fast and keenly focused on just the relevant products. (Reference: http://i40.bosch-si.com/)</a:t>
            </a:r>
          </a:p>
          <a:p>
            <a:endParaRPr lang="en-US" dirty="0"/>
          </a:p>
          <a:p>
            <a:r>
              <a:rPr lang="en-US" b="1" dirty="0"/>
              <a:t>Industry 4.0 is about the advantages of gaining visibility into your industrial, manufacturing and business processes.</a:t>
            </a:r>
          </a:p>
          <a:p>
            <a:endParaRPr lang="en-US" dirty="0"/>
          </a:p>
          <a:p>
            <a:r>
              <a:rPr lang="en-US" b="1" dirty="0"/>
              <a:t>Having real-time data also enables new revenue models. </a:t>
            </a:r>
          </a:p>
          <a:p>
            <a:endParaRPr lang="en-US" dirty="0"/>
          </a:p>
          <a:p>
            <a:r>
              <a:rPr lang="en-US" dirty="0"/>
              <a:t>Rolls-Royce and General Electric partnered together to manufacture jet engines that can be sold as a service, rather than simply a product. Packaged into regular costs for airline buyers are maintenance and upgrades, with </a:t>
            </a:r>
            <a:r>
              <a:rPr lang="en-US" dirty="0" err="1"/>
              <a:t>IoT</a:t>
            </a:r>
            <a:r>
              <a:rPr lang="en-US" dirty="0"/>
              <a:t> systems telling them when to take action. </a:t>
            </a:r>
          </a:p>
          <a:p>
            <a:endParaRPr lang="en-US" dirty="0"/>
          </a:p>
          <a:p>
            <a:r>
              <a:rPr lang="en-US" dirty="0"/>
              <a:t>Meanwhile, Michelin uses sensors on customers’ delivery trucks to help human experts suggest more efficient travel and sell tires based on the number of miles driven.</a:t>
            </a:r>
          </a:p>
          <a:p>
            <a:endParaRPr lang="en-US" dirty="0"/>
          </a:p>
          <a:p>
            <a:endParaRPr lang="en-US" dirty="0"/>
          </a:p>
          <a:p>
            <a:endParaRPr lang="en-US" dirty="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13</a:t>
            </a:fld>
            <a:endParaRPr lang="en-US"/>
          </a:p>
        </p:txBody>
      </p:sp>
    </p:spTree>
    <p:extLst>
      <p:ext uri="{BB962C8B-B14F-4D97-AF65-F5344CB8AC3E}">
        <p14:creationId xmlns:p14="http://schemas.microsoft.com/office/powerpoint/2010/main" val="2074770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Germany story</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14</a:t>
            </a:fld>
            <a:endParaRPr lang="en-US"/>
          </a:p>
        </p:txBody>
      </p:sp>
    </p:spTree>
    <p:extLst>
      <p:ext uri="{BB962C8B-B14F-4D97-AF65-F5344CB8AC3E}">
        <p14:creationId xmlns:p14="http://schemas.microsoft.com/office/powerpoint/2010/main" val="1266623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sz="900" dirty="0">
                <a:hlinkClick r:id="rId3"/>
              </a:rPr>
              <a:t>Intel is transforming</a:t>
            </a:r>
            <a:r>
              <a:rPr lang="en-US" sz="900" dirty="0"/>
              <a:t> from a PC company to a company that powers the cloud and billions of smart, connected computing devices. These devices will use the power of Intel technology to process data being generated from “things,” connect to and learn from data being analyzed in the cloud, and deliver amazing new experiences.</a:t>
            </a:r>
          </a:p>
          <a:p>
            <a:endParaRPr lang="en-US" sz="900" dirty="0"/>
          </a:p>
          <a:p>
            <a:pPr defTabSz="931774">
              <a:defRPr/>
            </a:pPr>
            <a:r>
              <a:rPr lang="en-US" sz="900" dirty="0"/>
              <a:t>As the Internet of Things evolves, we see three distinct phases emerging. The first is to make everyday objects smart – this is well underway with everything from smart toothbrushes to smart car seats now available. The second is to connect the unconnected, with new devices connecting to the cloud and enabling new revenue, services and savings. New devices like cars and watches are being designed with connectivity and intelligence built into the device. The third is just emerging when devices will require constant connectivity and will need the intelligence to make real-time decisions based on their surroundings. This is the “autonomous era,” and machine learning and computer vision will become critical for all kinds of machines. </a:t>
            </a:r>
          </a:p>
          <a:p>
            <a:pPr defTabSz="931774">
              <a:defRPr/>
            </a:pPr>
            <a:r>
              <a:rPr lang="en-US" sz="900" dirty="0"/>
              <a:t>Intel’s goal is to lead the industry in transforming businesses and the way we live by making it simple to create exciting, new IoT solutions.   </a:t>
            </a:r>
            <a:endParaRPr lang="en-US" dirty="0" smtClean="0"/>
          </a:p>
          <a:p>
            <a:endParaRPr lang="en-US" sz="900" dirty="0"/>
          </a:p>
          <a:p>
            <a:r>
              <a:rPr lang="en-US" sz="900" dirty="0"/>
              <a:t>(source https://newsroom.intel.com/editorials/intel-acquires-computer-vision-for-iot-automotive/) </a:t>
            </a:r>
          </a:p>
          <a:p>
            <a:endParaRPr lang="en-US" sz="900"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latin typeface="Arial"/>
              </a:rPr>
              <a:pPr/>
              <a:t>15</a:t>
            </a:fld>
            <a:endParaRPr lang="en-US">
              <a:solidFill>
                <a:prstClr val="black"/>
              </a:solidFill>
              <a:latin typeface="Arial"/>
            </a:endParaRPr>
          </a:p>
        </p:txBody>
      </p:sp>
    </p:spTree>
    <p:extLst>
      <p:ext uri="{BB962C8B-B14F-4D97-AF65-F5344CB8AC3E}">
        <p14:creationId xmlns:p14="http://schemas.microsoft.com/office/powerpoint/2010/main" val="3075455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sz="900" dirty="0"/>
              <a:t>Why choose Intel -based technology for your solution? </a:t>
            </a:r>
          </a:p>
          <a:p>
            <a:endParaRPr lang="en-US" sz="900" dirty="0"/>
          </a:p>
          <a:p>
            <a:r>
              <a:rPr lang="en-US" sz="900" dirty="0"/>
              <a:t>First of all, it's an open platform. You're not going to be locked into proprietary hardware and software. It has interoperability with the existing assets you already own. It already will work with your data center and the software running in your data center because 98% of the data centers in the world run on Intel architecture. It enables significant performance at the edge so we can push compute so we can run analytics at the edge, which is a lower cost way to implement this solution. You get less networking and you get better reaction time.</a:t>
            </a:r>
          </a:p>
          <a:p>
            <a:r>
              <a:rPr lang="en-US" sz="900" dirty="0"/>
              <a:t> </a:t>
            </a:r>
          </a:p>
          <a:p>
            <a:r>
              <a:rPr lang="en-US" sz="900" dirty="0"/>
              <a:t>Intel offers security from the hardware in the device, to the edge, to the cloud. You can embed the security in the hardware as well as the software that goes with it. Intel security solutions are constantly running analytics to look for threats and break ins – it’s a solution that not only protects, but also detects and corrects the security in the ever-changing world of threats. </a:t>
            </a:r>
          </a:p>
          <a:p>
            <a:r>
              <a:rPr lang="en-US" sz="900" dirty="0"/>
              <a:t> </a:t>
            </a:r>
          </a:p>
          <a:p>
            <a:r>
              <a:rPr lang="en-US" sz="900" dirty="0"/>
              <a:t>The Intel system is scalable. We’ve proven that by scaling Intel architecture from personal computers to servers and data centers. The cloud scaled with it. The Internet scaled with it. And we can scale with IOT. </a:t>
            </a:r>
          </a:p>
          <a:p>
            <a:endParaRPr lang="en-US" sz="900" dirty="0"/>
          </a:p>
          <a:p>
            <a:r>
              <a:rPr lang="en-US" sz="900" dirty="0"/>
              <a:t>And Intel technology is built with manageability in mind. You already own software that manages an Intel-based system: you can reuse your asset. Your investment in people. You already know how to do this. Therefore you're going to get a faster, more flexible deployment.</a:t>
            </a:r>
          </a:p>
          <a:p>
            <a:r>
              <a:rPr lang="en-US" sz="900" dirty="0"/>
              <a:t> </a:t>
            </a:r>
          </a:p>
          <a:p>
            <a:r>
              <a:rPr lang="en-US" sz="900" dirty="0"/>
              <a:t> </a:t>
            </a:r>
          </a:p>
          <a:p>
            <a:endParaRPr lang="en-US"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12082678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a:xfrm>
            <a:off x="750161" y="4641305"/>
            <a:ext cx="5987900" cy="4476894"/>
          </a:xfrm>
        </p:spPr>
        <p:txBody>
          <a:bodyPr>
            <a:normAutofit/>
          </a:bodyPr>
          <a:lstStyle/>
          <a:p>
            <a:endParaRPr lang="en-US" sz="1000" dirty="0">
              <a:latin typeface="+mj-lt"/>
            </a:endParaRPr>
          </a:p>
        </p:txBody>
      </p:sp>
      <p:sp>
        <p:nvSpPr>
          <p:cNvPr id="4" name="Header Placeholder 3"/>
          <p:cNvSpPr>
            <a:spLocks noGrp="1"/>
          </p:cNvSpPr>
          <p:nvPr>
            <p:ph type="hdr" sz="quarter" idx="10"/>
          </p:nvPr>
        </p:nvSpPr>
        <p:spPr/>
        <p:txBody>
          <a:bodyPr/>
          <a:lstStyle/>
          <a:p>
            <a:pPr>
              <a:defRPr/>
            </a:pPr>
            <a:r>
              <a:rPr lang="en-US" dirty="0" smtClean="0">
                <a:solidFill>
                  <a:prstClr val="black"/>
                </a:solidFill>
              </a:rPr>
              <a:t>Presentation Title</a:t>
            </a:r>
            <a:endParaRPr lang="de-DE" dirty="0">
              <a:solidFill>
                <a:prstClr val="black"/>
              </a:solidFill>
            </a:endParaRPr>
          </a:p>
        </p:txBody>
      </p:sp>
      <p:sp>
        <p:nvSpPr>
          <p:cNvPr id="5" name="Date Placeholder 4"/>
          <p:cNvSpPr>
            <a:spLocks noGrp="1"/>
          </p:cNvSpPr>
          <p:nvPr>
            <p:ph type="dt" sz="quarter" idx="11"/>
          </p:nvPr>
        </p:nvSpPr>
        <p:spPr/>
        <p:txBody>
          <a:bodyPr/>
          <a:lstStyle/>
          <a:p>
            <a:pPr>
              <a:defRPr/>
            </a:pPr>
            <a:fld id="{5398E22D-80CC-48C7-B1AC-0CC3EACD6942}" type="datetime4">
              <a:rPr lang="en-US" smtClean="0">
                <a:solidFill>
                  <a:prstClr val="black"/>
                </a:solidFill>
              </a:rPr>
              <a:pPr>
                <a:defRPr/>
              </a:pPr>
              <a:t>September 28, 2018</a:t>
            </a:fld>
            <a:endParaRPr lang="en-US" dirty="0">
              <a:solidFill>
                <a:prstClr val="black"/>
              </a:solidFill>
            </a:endParaRPr>
          </a:p>
        </p:txBody>
      </p:sp>
      <p:sp>
        <p:nvSpPr>
          <p:cNvPr id="6" name="Footer Placeholder 5"/>
          <p:cNvSpPr>
            <a:spLocks noGrp="1"/>
          </p:cNvSpPr>
          <p:nvPr>
            <p:ph type="ftr" sz="quarter" idx="12"/>
          </p:nvPr>
        </p:nvSpPr>
        <p:spPr/>
        <p:txBody>
          <a:bodyPr/>
          <a:lstStyle/>
          <a:p>
            <a:pPr>
              <a:defRPr/>
            </a:pPr>
            <a:r>
              <a:rPr lang="de-DE" dirty="0" smtClean="0">
                <a:solidFill>
                  <a:prstClr val="black"/>
                </a:solidFill>
              </a:rPr>
              <a:t>Copyright © 2011 Intel Mobile Communications. All rights reserved.</a:t>
            </a:r>
            <a:endParaRPr lang="de-DE" dirty="0">
              <a:solidFill>
                <a:prstClr val="black"/>
              </a:solidFill>
            </a:endParaRPr>
          </a:p>
        </p:txBody>
      </p:sp>
    </p:spTree>
    <p:extLst>
      <p:ext uri="{BB962C8B-B14F-4D97-AF65-F5344CB8AC3E}">
        <p14:creationId xmlns:p14="http://schemas.microsoft.com/office/powerpoint/2010/main" val="38874074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18</a:t>
            </a:fld>
            <a:endParaRPr lang="en-US"/>
          </a:p>
        </p:txBody>
      </p:sp>
    </p:spTree>
    <p:extLst>
      <p:ext uri="{BB962C8B-B14F-4D97-AF65-F5344CB8AC3E}">
        <p14:creationId xmlns:p14="http://schemas.microsoft.com/office/powerpoint/2010/main" val="16251860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dirty="0" smtClean="0"/>
              <a:t>By</a:t>
            </a:r>
            <a:r>
              <a:rPr lang="en-US" baseline="0" dirty="0" smtClean="0"/>
              <a:t> </a:t>
            </a:r>
            <a:r>
              <a:rPr lang="en-US" dirty="0" smtClean="0"/>
              <a:t>Sahar/</a:t>
            </a:r>
            <a:r>
              <a:rPr lang="en-US" baseline="0" dirty="0" smtClean="0"/>
              <a:t> Mauricio</a:t>
            </a:r>
            <a:endParaRPr lang="en-US"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latin typeface="Arial"/>
              </a:rPr>
              <a:pPr/>
              <a:t>19</a:t>
            </a:fld>
            <a:endParaRPr lang="en-US">
              <a:solidFill>
                <a:prstClr val="black"/>
              </a:solidFill>
              <a:latin typeface="Arial"/>
            </a:endParaRPr>
          </a:p>
        </p:txBody>
      </p:sp>
    </p:spTree>
    <p:extLst>
      <p:ext uri="{BB962C8B-B14F-4D97-AF65-F5344CB8AC3E}">
        <p14:creationId xmlns:p14="http://schemas.microsoft.com/office/powerpoint/2010/main" val="307804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an optional slide. Search for the whitepapers listed here if you would like to talk about this slide.</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20</a:t>
            </a:fld>
            <a:endParaRPr lang="en-US"/>
          </a:p>
        </p:txBody>
      </p:sp>
    </p:spTree>
    <p:extLst>
      <p:ext uri="{BB962C8B-B14F-4D97-AF65-F5344CB8AC3E}">
        <p14:creationId xmlns:p14="http://schemas.microsoft.com/office/powerpoint/2010/main" val="2024963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918515">
              <a:defRPr/>
            </a:pPr>
            <a:fld id="{B1683E88-F191-4F69-A29D-62A3EA806C18}" type="slidenum">
              <a:rPr lang="en-US" sz="900">
                <a:solidFill>
                  <a:prstClr val="black"/>
                </a:solidFill>
                <a:latin typeface="Arial"/>
              </a:rPr>
              <a:pPr defTabSz="918515">
                <a:defRPr/>
              </a:pPr>
              <a:t>2</a:t>
            </a:fld>
            <a:endParaRPr lang="en-US" sz="900" dirty="0">
              <a:solidFill>
                <a:prstClr val="black"/>
              </a:solidFill>
              <a:latin typeface="Arial"/>
            </a:endParaRPr>
          </a:p>
        </p:txBody>
      </p:sp>
    </p:spTree>
    <p:extLst>
      <p:ext uri="{BB962C8B-B14F-4D97-AF65-F5344CB8AC3E}">
        <p14:creationId xmlns:p14="http://schemas.microsoft.com/office/powerpoint/2010/main" val="5850311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Brian McCarthy</a:t>
            </a:r>
          </a:p>
          <a:p>
            <a:endParaRPr lang="en-US" dirty="0" smtClean="0"/>
          </a:p>
          <a:p>
            <a:r>
              <a:rPr lang="en-US" dirty="0" smtClean="0"/>
              <a:t>Survey</a:t>
            </a:r>
            <a:r>
              <a:rPr lang="en-US" baseline="0" dirty="0" smtClean="0"/>
              <a:t> for “Where to Go from here?”</a:t>
            </a:r>
          </a:p>
          <a:p>
            <a:endParaRPr lang="en-US" baseline="0" dirty="0" smtClean="0"/>
          </a:p>
          <a:p>
            <a:r>
              <a:rPr lang="en-US" baseline="0" dirty="0" smtClean="0"/>
              <a:t>Path to Product</a:t>
            </a:r>
          </a:p>
          <a:p>
            <a:endParaRPr lang="en-US" baseline="0" dirty="0" smtClean="0"/>
          </a:p>
          <a:p>
            <a:r>
              <a:rPr lang="en-US" baseline="0" dirty="0" smtClean="0"/>
              <a:t>List the Market Ready Solution</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21</a:t>
            </a:fld>
            <a:endParaRPr lang="en-US"/>
          </a:p>
        </p:txBody>
      </p:sp>
    </p:spTree>
    <p:extLst>
      <p:ext uri="{BB962C8B-B14F-4D97-AF65-F5344CB8AC3E}">
        <p14:creationId xmlns:p14="http://schemas.microsoft.com/office/powerpoint/2010/main" val="22850016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C02897E-1B9B-4D97-95E3-E7A13458AE70}" type="slidenum">
              <a:rPr lang="en-US" smtClean="0"/>
              <a:t>22</a:t>
            </a:fld>
            <a:endParaRPr lang="en-US"/>
          </a:p>
        </p:txBody>
      </p:sp>
    </p:spTree>
    <p:extLst>
      <p:ext uri="{BB962C8B-B14F-4D97-AF65-F5344CB8AC3E}">
        <p14:creationId xmlns:p14="http://schemas.microsoft.com/office/powerpoint/2010/main" val="433726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sz="1200" b="1" dirty="0" smtClean="0"/>
              <a:t>IIoT</a:t>
            </a:r>
            <a:r>
              <a:rPr lang="en-US" sz="1200" b="1" baseline="0" dirty="0" smtClean="0"/>
              <a:t> Workshop Overview</a:t>
            </a:r>
          </a:p>
          <a:p>
            <a:pPr defTabSz="931774">
              <a:defRPr/>
            </a:pPr>
            <a:endParaRPr lang="en-US" sz="1200" b="0" baseline="0" dirty="0" smtClean="0"/>
          </a:p>
          <a:p>
            <a:pPr defTabSz="931774">
              <a:defRPr/>
            </a:pPr>
            <a:r>
              <a:rPr lang="en-US" sz="1200" b="0" baseline="0" dirty="0" smtClean="0"/>
              <a:t>This slide gives a brief outline of the material covered in the Intel Industrial </a:t>
            </a:r>
            <a:r>
              <a:rPr lang="en-US" sz="1200" b="0" baseline="0" dirty="0" err="1" smtClean="0"/>
              <a:t>IoT</a:t>
            </a:r>
            <a:r>
              <a:rPr lang="en-US" sz="1200" b="0" baseline="0" dirty="0" smtClean="0"/>
              <a:t> Workshop.  You can use this slide to give a quick overview of the topics and will be covered.</a:t>
            </a:r>
          </a:p>
          <a:p>
            <a:pPr defTabSz="931774">
              <a:defRPr/>
            </a:pPr>
            <a:endParaRPr lang="en-US" sz="1200" b="0" baseline="0" dirty="0" smtClean="0"/>
          </a:p>
          <a:p>
            <a:pPr defTabSz="931774">
              <a:defRPr/>
            </a:pPr>
            <a:r>
              <a:rPr lang="en-US" sz="1200" b="0" baseline="0" dirty="0" smtClean="0"/>
              <a:t>You can always find the latest course outline on Github.</a:t>
            </a:r>
          </a:p>
          <a:p>
            <a:pPr defTabSz="931774">
              <a:defRPr/>
            </a:pPr>
            <a:r>
              <a:rPr lang="en-US" sz="1200" b="1" baseline="0" dirty="0" smtClean="0"/>
              <a:t>https://github.com/SSG-DRD-IOT/Industrial-IoT-Workshop </a:t>
            </a:r>
          </a:p>
          <a:p>
            <a:pPr defTabSz="931774">
              <a:defRPr/>
            </a:pPr>
            <a:endParaRPr lang="en-US" sz="1200" b="0" baseline="0" dirty="0" smtClean="0"/>
          </a:p>
          <a:p>
            <a:pPr defTabSz="931774">
              <a:defRPr/>
            </a:pPr>
            <a:r>
              <a:rPr lang="en-US" sz="1200" b="1" baseline="0" dirty="0" smtClean="0"/>
              <a:t>Topics</a:t>
            </a:r>
          </a:p>
          <a:p>
            <a:pPr marL="228600" indent="-228600" defTabSz="931774">
              <a:buAutoNum type="arabicPeriod"/>
              <a:defRPr/>
            </a:pPr>
            <a:r>
              <a:rPr lang="en-US" sz="1200" b="1" baseline="0" dirty="0" smtClean="0"/>
              <a:t>Introduction</a:t>
            </a:r>
            <a:r>
              <a:rPr lang="en-US" sz="1200" b="0" baseline="0" dirty="0" smtClean="0"/>
              <a:t> to the </a:t>
            </a:r>
            <a:r>
              <a:rPr lang="en-US" sz="1200" b="1" baseline="0" dirty="0" smtClean="0"/>
              <a:t>Industrial Internet of Things </a:t>
            </a:r>
            <a:r>
              <a:rPr lang="en-US" sz="1200" b="0" baseline="0" dirty="0" smtClean="0"/>
              <a:t>and the workshop including:</a:t>
            </a:r>
          </a:p>
          <a:p>
            <a:pPr marL="685800" lvl="1" indent="-228600" defTabSz="931774">
              <a:buAutoNum type="arabicPeriod"/>
              <a:defRPr/>
            </a:pPr>
            <a:r>
              <a:rPr lang="en-US" sz="1200" b="0" baseline="0" dirty="0" smtClean="0"/>
              <a:t>Overview of the topics and the hardware</a:t>
            </a:r>
          </a:p>
          <a:p>
            <a:pPr marL="685800" lvl="1" indent="-228600" defTabSz="931774">
              <a:buAutoNum type="arabicPeriod"/>
              <a:defRPr/>
            </a:pPr>
            <a:r>
              <a:rPr lang="en-US" sz="1200" b="0" baseline="0" dirty="0" smtClean="0"/>
              <a:t>What is Industry 4.0?</a:t>
            </a:r>
          </a:p>
          <a:p>
            <a:pPr marL="685800" lvl="1" indent="-228600" defTabSz="931774">
              <a:buAutoNum type="arabicPeriod"/>
              <a:defRPr/>
            </a:pPr>
            <a:r>
              <a:rPr lang="en-US" sz="1200" b="0" baseline="0" dirty="0" smtClean="0"/>
              <a:t>What </a:t>
            </a:r>
            <a:r>
              <a:rPr lang="en-US" sz="1200" b="1" baseline="0" dirty="0" smtClean="0"/>
              <a:t>business opportunities </a:t>
            </a:r>
            <a:r>
              <a:rPr lang="en-US" sz="1200" b="0" baseline="0" dirty="0" smtClean="0"/>
              <a:t>and solutions will Industry 4.0 provide?</a:t>
            </a:r>
          </a:p>
          <a:p>
            <a:pPr marL="685800" lvl="1" indent="-228600" defTabSz="931774">
              <a:buAutoNum type="arabicPeriod"/>
              <a:defRPr/>
            </a:pPr>
            <a:r>
              <a:rPr lang="en-US" sz="1200" b="0" baseline="0" dirty="0" smtClean="0"/>
              <a:t>What are the </a:t>
            </a:r>
            <a:r>
              <a:rPr lang="en-US" sz="1200" b="1" baseline="0" dirty="0" smtClean="0"/>
              <a:t>key technologies </a:t>
            </a:r>
            <a:r>
              <a:rPr lang="en-US" sz="1200" b="0" baseline="0" dirty="0" smtClean="0"/>
              <a:t>that enable new value in Industry 4.0?</a:t>
            </a:r>
          </a:p>
          <a:p>
            <a:pPr marL="685800" marR="0" lvl="1"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baseline="0" dirty="0" smtClean="0"/>
              <a:t>Continuous </a:t>
            </a:r>
            <a:r>
              <a:rPr lang="en-US" b="1" baseline="0" dirty="0" smtClean="0"/>
              <a:t>Visibility</a:t>
            </a:r>
            <a:r>
              <a:rPr lang="en-US" b="0" baseline="0" dirty="0" smtClean="0"/>
              <a:t> into business processes by deploying </a:t>
            </a:r>
            <a:r>
              <a:rPr lang="en-US" b="1" baseline="0" dirty="0" smtClean="0"/>
              <a:t>physical sensors </a:t>
            </a:r>
            <a:r>
              <a:rPr lang="en-US" b="0" baseline="0" dirty="0" smtClean="0"/>
              <a:t>and using </a:t>
            </a:r>
            <a:r>
              <a:rPr lang="en-US" b="1" baseline="0" dirty="0" smtClean="0"/>
              <a:t>analytics</a:t>
            </a:r>
            <a:r>
              <a:rPr lang="en-US" b="0" baseline="0" dirty="0" smtClean="0"/>
              <a:t>, </a:t>
            </a:r>
            <a:r>
              <a:rPr lang="en-US" b="1" baseline="0" dirty="0" smtClean="0"/>
              <a:t>digital twins </a:t>
            </a:r>
            <a:r>
              <a:rPr lang="en-US" b="0" baseline="0" dirty="0" smtClean="0"/>
              <a:t>and </a:t>
            </a:r>
            <a:r>
              <a:rPr lang="en-US" b="1" baseline="0" dirty="0" smtClean="0"/>
              <a:t>machine learning </a:t>
            </a:r>
            <a:r>
              <a:rPr lang="en-US" b="0" baseline="0" dirty="0" smtClean="0"/>
              <a:t>creates a </a:t>
            </a:r>
            <a:r>
              <a:rPr lang="en-US" b="1" baseline="0" dirty="0" smtClean="0"/>
              <a:t>Virtuous Cycle</a:t>
            </a:r>
            <a:r>
              <a:rPr lang="en-US" b="0" baseline="0" dirty="0" smtClean="0"/>
              <a:t>.</a:t>
            </a:r>
          </a:p>
          <a:p>
            <a:pPr marL="685800" marR="0" lvl="1" indent="-228600" algn="l" defTabSz="931774" rtl="0" eaLnBrk="1" fontAlgn="auto" latinLnBrk="0" hangingPunct="1">
              <a:lnSpc>
                <a:spcPct val="100000"/>
              </a:lnSpc>
              <a:spcBef>
                <a:spcPts val="0"/>
              </a:spcBef>
              <a:spcAft>
                <a:spcPts val="0"/>
              </a:spcAft>
              <a:buClrTx/>
              <a:buSzTx/>
              <a:buFontTx/>
              <a:buAutoNum type="arabicPeriod"/>
              <a:tabLst/>
              <a:defRPr/>
            </a:pPr>
            <a:r>
              <a:rPr lang="en-US" sz="1200" b="0" baseline="0" dirty="0" smtClean="0"/>
              <a:t>What </a:t>
            </a:r>
            <a:r>
              <a:rPr lang="en-US" b="1" dirty="0" smtClean="0"/>
              <a:t>Pilot Opportunities </a:t>
            </a:r>
            <a:r>
              <a:rPr lang="en-US" sz="1200" b="0" baseline="0" dirty="0" smtClean="0"/>
              <a:t>can your business begin to harness the Industrial </a:t>
            </a:r>
            <a:r>
              <a:rPr lang="en-US" sz="1200" b="0" baseline="0" dirty="0" err="1" smtClean="0"/>
              <a:t>IoT</a:t>
            </a: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baseline="0" dirty="0" smtClean="0"/>
              <a:t>Formalizing the IIoT </a:t>
            </a:r>
            <a:r>
              <a:rPr lang="en-US" sz="1200" b="0" baseline="0" dirty="0" smtClean="0"/>
              <a:t>– We will give an overview of the </a:t>
            </a:r>
            <a:r>
              <a:rPr lang="en-US" sz="1200" b="0" i="0" u="none" strike="noStrike" kern="1200" dirty="0" smtClean="0">
                <a:solidFill>
                  <a:schemeClr val="tx1"/>
                </a:solidFill>
                <a:effectLst/>
                <a:latin typeface="+mn-lt"/>
                <a:ea typeface="+mn-ea"/>
                <a:cs typeface="+mn-cs"/>
                <a:hlinkClick r:id="rId3"/>
              </a:rPr>
              <a:t>Industrial Internet Consortium (IIC)</a:t>
            </a:r>
            <a:r>
              <a:rPr lang="en-US" sz="1200" b="0" i="0" u="none" strike="noStrike" kern="1200" dirty="0" smtClean="0">
                <a:solidFill>
                  <a:schemeClr val="tx1"/>
                </a:solidFill>
                <a:effectLst/>
                <a:latin typeface="+mn-lt"/>
                <a:ea typeface="+mn-ea"/>
                <a:cs typeface="+mn-cs"/>
              </a:rPr>
              <a:t> and create</a:t>
            </a:r>
            <a:r>
              <a:rPr lang="en-US" sz="1200" b="0" i="0" u="none" strike="noStrike" kern="1200" baseline="0" dirty="0" smtClean="0">
                <a:solidFill>
                  <a:schemeClr val="tx1"/>
                </a:solidFill>
                <a:effectLst/>
                <a:latin typeface="+mn-lt"/>
                <a:ea typeface="+mn-ea"/>
                <a:cs typeface="+mn-cs"/>
              </a:rPr>
              <a:t> a architecture based on their whitepapers.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u="none" strike="noStrike" kern="1200" baseline="0" dirty="0" smtClean="0">
                <a:solidFill>
                  <a:schemeClr val="tx1"/>
                </a:solidFill>
                <a:effectLst/>
                <a:latin typeface="+mn-lt"/>
                <a:ea typeface="+mn-ea"/>
                <a:cs typeface="+mn-cs"/>
              </a:rPr>
              <a:t>Physical Sensors and Actuators </a:t>
            </a:r>
            <a:r>
              <a:rPr lang="en-US" sz="1200" b="0" i="0" u="none" strike="noStrike" kern="1200" baseline="0" dirty="0" smtClean="0">
                <a:solidFill>
                  <a:schemeClr val="tx1"/>
                </a:solidFill>
                <a:effectLst/>
                <a:latin typeface="+mn-lt"/>
                <a:ea typeface="+mn-ea"/>
                <a:cs typeface="+mn-cs"/>
              </a:rPr>
              <a:t>– We will explore the hardware sensors in the </a:t>
            </a:r>
            <a:r>
              <a:rPr lang="en-US" b="1" dirty="0" smtClean="0"/>
              <a:t>Up2 Grove </a:t>
            </a:r>
            <a:r>
              <a:rPr lang="en-US" b="1" dirty="0" err="1" smtClean="0"/>
              <a:t>IoT</a:t>
            </a:r>
            <a:r>
              <a:rPr lang="en-US" b="1" dirty="0" smtClean="0"/>
              <a:t> Development Kit </a:t>
            </a:r>
            <a:r>
              <a:rPr lang="en-US" dirty="0" smtClean="0"/>
              <a:t>and use </a:t>
            </a:r>
            <a:r>
              <a:rPr lang="en-US" b="1" dirty="0" smtClean="0"/>
              <a:t>Arduino Create </a:t>
            </a:r>
            <a:r>
              <a:rPr lang="en-US" dirty="0" smtClean="0"/>
              <a:t>to build a couple of sensor based</a:t>
            </a:r>
            <a:r>
              <a:rPr lang="en-US" baseline="0" dirty="0" smtClean="0"/>
              <a:t> labs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Communications and Protocols </a:t>
            </a:r>
            <a:r>
              <a:rPr lang="en-US" sz="1200" b="0" i="0" kern="1200" baseline="0" dirty="0" smtClean="0">
                <a:solidFill>
                  <a:schemeClr val="tx1"/>
                </a:solidFill>
                <a:effectLst/>
                <a:latin typeface="+mn-lt"/>
                <a:ea typeface="+mn-ea"/>
                <a:cs typeface="+mn-cs"/>
              </a:rPr>
              <a:t>– We will talk about </a:t>
            </a:r>
            <a:r>
              <a:rPr lang="en-US" sz="1200" b="1" i="0" kern="1200" baseline="0" dirty="0" smtClean="0">
                <a:solidFill>
                  <a:schemeClr val="tx1"/>
                </a:solidFill>
                <a:effectLst/>
                <a:latin typeface="+mn-lt"/>
                <a:ea typeface="+mn-ea"/>
                <a:cs typeface="+mn-cs"/>
              </a:rPr>
              <a:t>scalability</a:t>
            </a:r>
            <a:r>
              <a:rPr lang="en-US" sz="1200" b="0" i="0" kern="1200" baseline="0" dirty="0" smtClean="0">
                <a:solidFill>
                  <a:schemeClr val="tx1"/>
                </a:solidFill>
                <a:effectLst/>
                <a:latin typeface="+mn-lt"/>
                <a:ea typeface="+mn-ea"/>
                <a:cs typeface="+mn-cs"/>
              </a:rPr>
              <a:t> in a IIoT network and three protocols </a:t>
            </a:r>
            <a:r>
              <a:rPr lang="en-US" sz="1200" b="1" i="0" kern="1200" baseline="0" dirty="0" smtClean="0">
                <a:solidFill>
                  <a:schemeClr val="tx1"/>
                </a:solidFill>
                <a:effectLst/>
                <a:latin typeface="+mn-lt"/>
                <a:ea typeface="+mn-ea"/>
                <a:cs typeface="+mn-cs"/>
              </a:rPr>
              <a:t>MQTT, OPC-UA</a:t>
            </a:r>
            <a:r>
              <a:rPr lang="en-US" sz="1200" b="0" i="0" kern="1200" baseline="0" dirty="0" smtClean="0">
                <a:solidFill>
                  <a:schemeClr val="tx1"/>
                </a:solidFill>
                <a:effectLst/>
                <a:latin typeface="+mn-lt"/>
                <a:ea typeface="+mn-ea"/>
                <a:cs typeface="+mn-cs"/>
              </a:rPr>
              <a:t> and </a:t>
            </a:r>
            <a:r>
              <a:rPr lang="en-US" sz="1200" b="1" i="0" kern="1200" baseline="0" dirty="0" smtClean="0">
                <a:solidFill>
                  <a:schemeClr val="tx1"/>
                </a:solidFill>
                <a:effectLst/>
                <a:latin typeface="+mn-lt"/>
                <a:ea typeface="+mn-ea"/>
                <a:cs typeface="+mn-cs"/>
              </a:rPr>
              <a:t>DDS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Automation </a:t>
            </a:r>
            <a:r>
              <a:rPr lang="en-US" sz="1200" b="0" i="0" kern="1200" baseline="0" dirty="0" smtClean="0">
                <a:solidFill>
                  <a:schemeClr val="tx1"/>
                </a:solidFill>
                <a:effectLst/>
                <a:latin typeface="+mn-lt"/>
                <a:ea typeface="+mn-ea"/>
                <a:cs typeface="+mn-cs"/>
              </a:rPr>
              <a:t>– Reactions based on sensor data</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dirty="0" smtClean="0">
                <a:solidFill>
                  <a:schemeClr val="tx1"/>
                </a:solidFill>
                <a:effectLst/>
                <a:latin typeface="+mn-lt"/>
                <a:ea typeface="+mn-ea"/>
                <a:cs typeface="+mn-cs"/>
              </a:rPr>
              <a:t>Smart Video System – the Intel CV SDK which includes </a:t>
            </a:r>
            <a:r>
              <a:rPr lang="en-US" sz="1200" b="1" i="0" kern="1200" dirty="0" err="1" smtClean="0">
                <a:solidFill>
                  <a:schemeClr val="tx1"/>
                </a:solidFill>
                <a:effectLst/>
                <a:latin typeface="+mn-lt"/>
                <a:ea typeface="+mn-ea"/>
                <a:cs typeface="+mn-cs"/>
              </a:rPr>
              <a:t>Open</a:t>
            </a:r>
            <a:r>
              <a:rPr lang="en-US" sz="1200" b="1" i="0" kern="1200" baseline="0" dirty="0" err="1" smtClean="0">
                <a:solidFill>
                  <a:schemeClr val="tx1"/>
                </a:solidFill>
                <a:effectLst/>
                <a:latin typeface="+mn-lt"/>
                <a:ea typeface="+mn-ea"/>
                <a:cs typeface="+mn-cs"/>
              </a:rPr>
              <a:t>VX</a:t>
            </a:r>
            <a:r>
              <a:rPr lang="en-US" sz="1200" b="1" i="0" kern="1200" baseline="0" dirty="0" smtClean="0">
                <a:solidFill>
                  <a:schemeClr val="tx1"/>
                </a:solidFill>
                <a:effectLst/>
                <a:latin typeface="+mn-lt"/>
                <a:ea typeface="+mn-ea"/>
                <a:cs typeface="+mn-cs"/>
              </a:rPr>
              <a:t> and </a:t>
            </a:r>
            <a:r>
              <a:rPr lang="en-US" sz="1200" b="1" i="0" kern="1200" baseline="0" dirty="0" err="1" smtClean="0">
                <a:solidFill>
                  <a:schemeClr val="tx1"/>
                </a:solidFill>
                <a:effectLst/>
                <a:latin typeface="+mn-lt"/>
                <a:ea typeface="+mn-ea"/>
                <a:cs typeface="+mn-cs"/>
              </a:rPr>
              <a:t>OpenCV</a:t>
            </a:r>
            <a:r>
              <a:rPr lang="en-US" sz="1200" b="1" i="0" kern="1200" baseline="0" dirty="0" smtClean="0">
                <a:solidFill>
                  <a:schemeClr val="tx1"/>
                </a:solidFill>
                <a:effectLst/>
                <a:latin typeface="+mn-lt"/>
                <a:ea typeface="+mn-ea"/>
                <a:cs typeface="+mn-cs"/>
              </a:rPr>
              <a:t> as well as the deep learning kit and the inference engine.</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endParaRPr lang="en-US" sz="1200" b="1" i="0" kern="1200" baseline="0" dirty="0" smtClean="0">
              <a:solidFill>
                <a:schemeClr val="tx1"/>
              </a:solidFill>
              <a:effectLst/>
              <a:latin typeface="+mn-lt"/>
              <a:ea typeface="+mn-ea"/>
              <a:cs typeface="+mn-cs"/>
            </a:endParaRP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Machine Learning, Predictive Analytics, and Business Analytics will be written for the 2 day workshop.</a:t>
            </a:r>
            <a:endParaRPr lang="en-US" sz="1200" b="1" i="0" kern="1200" dirty="0" smtClean="0">
              <a:solidFill>
                <a:schemeClr val="tx1"/>
              </a:solidFill>
              <a:effectLst/>
              <a:latin typeface="+mn-lt"/>
              <a:ea typeface="+mn-ea"/>
              <a:cs typeface="+mn-cs"/>
            </a:endParaRPr>
          </a:p>
          <a:p>
            <a:pPr marL="685800" lvl="1" indent="-228600" defTabSz="931774">
              <a:buAutoNum type="arabicPeriod"/>
              <a:defRPr/>
            </a:pPr>
            <a:endParaRPr lang="en-US" sz="1200" b="0" baseline="0" dirty="0" smtClean="0"/>
          </a:p>
          <a:p>
            <a:pPr defTabSz="931774">
              <a:defRPr/>
            </a:pPr>
            <a:endParaRPr lang="en-US" sz="1200" b="0" baseline="0" dirty="0" smtClean="0"/>
          </a:p>
          <a:p>
            <a:pPr defTabSz="931774">
              <a:defRPr/>
            </a:pPr>
            <a:endParaRPr lang="en-US" dirty="0" smtClean="0"/>
          </a:p>
          <a:p>
            <a:pPr defTabSz="931774">
              <a:defRPr/>
            </a:pPr>
            <a:endParaRPr lang="en-US" dirty="0" smtClean="0"/>
          </a:p>
          <a:p>
            <a:pPr defTabSz="931774">
              <a:defRPr/>
            </a:pPr>
            <a:endParaRPr lang="en-US" dirty="0" smtClean="0"/>
          </a:p>
          <a:p>
            <a:pPr defTabSz="931774">
              <a:defRPr/>
            </a:pPr>
            <a:r>
              <a:rPr lang="en-US" dirty="0" smtClean="0"/>
              <a:t>Industrial</a:t>
            </a:r>
            <a:r>
              <a:rPr lang="en-US" baseline="0" dirty="0" smtClean="0"/>
              <a:t> </a:t>
            </a:r>
            <a:r>
              <a:rPr lang="en-US" baseline="0" dirty="0" err="1" smtClean="0"/>
              <a:t>IoT</a:t>
            </a:r>
            <a:r>
              <a:rPr lang="en-US" baseline="0" dirty="0" smtClean="0"/>
              <a:t> or </a:t>
            </a:r>
            <a:r>
              <a:rPr lang="en-US" dirty="0" smtClean="0"/>
              <a:t>Industry</a:t>
            </a:r>
            <a:r>
              <a:rPr lang="en-US" baseline="0" dirty="0" smtClean="0"/>
              <a:t> 4.0 has arrived at the doorstep many of the industrial companies and going forward high investment will flow into new digitalization processes changing the way the industrial ecosystem will operate.  This workshops is an introduction in the concepts and formal architectures of Industry 4.0.  The workshop is divided into modules. </a:t>
            </a:r>
            <a:r>
              <a:rPr lang="en-US" dirty="0" smtClean="0">
                <a:latin typeface="+mn-lt"/>
              </a:rPr>
              <a:t>Each Module contains a lecture and a hands-on lab exercise that builds towards a</a:t>
            </a:r>
            <a:r>
              <a:rPr lang="en-US" baseline="0" dirty="0" smtClean="0">
                <a:latin typeface="+mn-lt"/>
              </a:rPr>
              <a:t> test </a:t>
            </a:r>
            <a:r>
              <a:rPr lang="en-US" dirty="0" smtClean="0">
                <a:latin typeface="+mn-lt"/>
              </a:rPr>
              <a:t>prototype of an IIoT infrastructure based on the Industrial</a:t>
            </a:r>
            <a:r>
              <a:rPr lang="en-US" baseline="0" dirty="0" smtClean="0">
                <a:latin typeface="+mn-lt"/>
              </a:rPr>
              <a:t> Internet Consortium’s IIoT Reference Architecture and Intel technology.</a:t>
            </a:r>
          </a:p>
          <a:p>
            <a:pPr defTabSz="931774">
              <a:defRPr/>
            </a:pPr>
            <a:endParaRPr lang="en-US" baseline="0" dirty="0" smtClean="0">
              <a:latin typeface="+mn-lt"/>
            </a:endParaRPr>
          </a:p>
          <a:p>
            <a:pPr defTabSz="931774">
              <a:defRPr/>
            </a:pPr>
            <a:r>
              <a:rPr lang="en-US" baseline="0" dirty="0" smtClean="0">
                <a:latin typeface="+mn-lt"/>
              </a:rPr>
              <a:t>In the second module, we will introduce a formal structure for realizing an IIoT deployment.  The later modules fit </a:t>
            </a:r>
            <a:endParaRPr lang="en-US" dirty="0" smtClean="0">
              <a:latin typeface="+mn-lt"/>
            </a:endParaRPr>
          </a:p>
          <a:p>
            <a:endParaRPr lang="en-US" baseline="0" dirty="0" smtClean="0"/>
          </a:p>
        </p:txBody>
      </p:sp>
      <p:sp>
        <p:nvSpPr>
          <p:cNvPr id="4" name="Slide Number Placeholder 3"/>
          <p:cNvSpPr>
            <a:spLocks noGrp="1"/>
          </p:cNvSpPr>
          <p:nvPr>
            <p:ph type="sldNum" sz="quarter" idx="10"/>
          </p:nvPr>
        </p:nvSpPr>
        <p:spPr/>
        <p:txBody>
          <a:bodyPr/>
          <a:lstStyle/>
          <a:p>
            <a:fld id="{BC02897E-1B9B-4D97-95E3-E7A13458AE70}" type="slidenum">
              <a:rPr lang="en-US" smtClean="0"/>
              <a:t>3</a:t>
            </a:fld>
            <a:endParaRPr lang="en-US"/>
          </a:p>
        </p:txBody>
      </p:sp>
    </p:spTree>
    <p:extLst>
      <p:ext uri="{BB962C8B-B14F-4D97-AF65-F5344CB8AC3E}">
        <p14:creationId xmlns:p14="http://schemas.microsoft.com/office/powerpoint/2010/main" val="1067832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188C3CB-B8AF-4AC9-9DBC-9D341019DB21}"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287191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normAutofit fontScale="55000" lnSpcReduction="20000"/>
          </a:bodyPr>
          <a:lstStyle/>
          <a:p>
            <a:r>
              <a:rPr lang="en-US" b="1" dirty="0" smtClean="0"/>
              <a:t>Industrial </a:t>
            </a:r>
            <a:r>
              <a:rPr lang="en-US" b="1" dirty="0" err="1" smtClean="0"/>
              <a:t>Revolutional</a:t>
            </a:r>
            <a:r>
              <a:rPr lang="en-US" b="1" dirty="0" smtClean="0"/>
              <a:t> 4.0 </a:t>
            </a:r>
          </a:p>
          <a:p>
            <a:endParaRPr lang="en-US" dirty="0" smtClean="0"/>
          </a:p>
          <a:p>
            <a:endParaRPr lang="en-US" dirty="0" smtClean="0"/>
          </a:p>
          <a:p>
            <a:endParaRPr lang="en-US" dirty="0" smtClean="0"/>
          </a:p>
          <a:p>
            <a:r>
              <a:rPr lang="en-US" dirty="0" smtClean="0"/>
              <a:t>If</a:t>
            </a:r>
            <a:r>
              <a:rPr lang="en-US" baseline="0" dirty="0" smtClean="0"/>
              <a:t> you do a search for Industry 4.0, you will find many versions of a story that puts Industry 4.0 into a historical context of technological revolutions.</a:t>
            </a:r>
            <a:endParaRPr lang="en-US" dirty="0" smtClean="0"/>
          </a:p>
          <a:p>
            <a:endParaRPr lang="en-US" dirty="0" smtClean="0"/>
          </a:p>
          <a:p>
            <a:r>
              <a:rPr lang="en-US" dirty="0" smtClean="0"/>
              <a:t>1</a:t>
            </a:r>
            <a:r>
              <a:rPr lang="en-US" baseline="30000" dirty="0" smtClean="0"/>
              <a:t>st</a:t>
            </a:r>
            <a:r>
              <a:rPr lang="en-US" baseline="0" dirty="0" smtClean="0"/>
              <a:t> Industrial Revolution: This is what you were original taught in school and it was label as the “The Industrial Revolution.” Back in the 1800’s the steam and water power moved mechanical production and transportation.  Sawmill, flourmills, mechanized butter churns and many automatic technologies for producing goods begin to appear.  Interesting most of these technologies were based upon natural and renewable sources.  They were also unfortunately limited to area that provided these resources.  Mills were in a forest and next to the river that provided the power to turn a waterwheel, which turned crankshaft going into the mill, that was geared down to provide the mechanical power to </a:t>
            </a:r>
            <a:r>
              <a:rPr lang="en-US" dirty="0"/>
              <a:t>needed cut, pounding, shredding, hacking or mixing raw material into tradeable product like paper and lumber and milled flour.</a:t>
            </a:r>
            <a:r>
              <a:rPr lang="en-US" dirty="0" smtClean="0"/>
              <a:t/>
            </a:r>
            <a:br>
              <a:rPr lang="en-US" dirty="0" smtClean="0"/>
            </a:br>
            <a:r>
              <a:rPr lang="en-US" dirty="0" smtClean="0"/>
              <a:t/>
            </a:r>
            <a:br>
              <a:rPr lang="en-US" dirty="0" smtClean="0"/>
            </a:br>
            <a:r>
              <a:rPr lang="en-US" baseline="0" dirty="0" smtClean="0"/>
              <a:t>Amsterdam became known for the windmill which even though the technology is considerably more advanced now, wind still powers the turbines and pumps that move hold the ocean back beyond the dikes of Holland.</a:t>
            </a:r>
          </a:p>
          <a:p>
            <a:endParaRPr lang="en-US" baseline="0" dirty="0" smtClean="0"/>
          </a:p>
          <a:p>
            <a:r>
              <a:rPr lang="en-US" baseline="0" dirty="0" smtClean="0"/>
              <a:t>2</a:t>
            </a:r>
            <a:r>
              <a:rPr lang="en-US" baseline="30000" dirty="0" smtClean="0"/>
              <a:t>nd</a:t>
            </a:r>
            <a:r>
              <a:rPr lang="en-US" baseline="0" dirty="0" smtClean="0"/>
              <a:t> Industrial Revolution: The second industrial revolution begin with new chemical based methods of production. Instead of being next the river and using hydraulic potential energy, you could transport coal, oil and different chemical fuels and stores of energy to the location of your choice. Methods of transporting energy and products became more important and let to the train or then sometimes called the “iron horse”.  This revolution saw and increase in the production of steel and also saw an increasing in inventive banking techniques. ended about 100 hundred years later and is defined as the era of mass production, famously exemplified by Henry Ford and his automotive assembly line.  Mechanization also increased in the processing and refining of fuels and </a:t>
            </a:r>
            <a:r>
              <a:rPr lang="en-US" baseline="0" dirty="0" err="1" smtClean="0"/>
              <a:t>lubracants</a:t>
            </a:r>
            <a:r>
              <a:rPr lang="en-US" baseline="0" dirty="0" smtClean="0"/>
              <a:t> The goal was through division of labor here was to create many, many copies of the same product, reducing the cost and making the products available, affordably to many people.</a:t>
            </a:r>
          </a:p>
          <a:p>
            <a:endParaRPr lang="en-US" baseline="0" dirty="0" smtClean="0"/>
          </a:p>
          <a:p>
            <a:r>
              <a:rPr lang="en-US" baseline="0" dirty="0" smtClean="0"/>
              <a:t>3</a:t>
            </a:r>
            <a:r>
              <a:rPr lang="en-US" baseline="30000" dirty="0" smtClean="0"/>
              <a:t>rd</a:t>
            </a:r>
            <a:r>
              <a:rPr lang="en-US" baseline="0" dirty="0" smtClean="0"/>
              <a:t> Industrial Revolution: Begin in the 1970’s when microprocessors because small, cheap and robust enough to aid in the automation of computerize manufacturing processes.</a:t>
            </a:r>
          </a:p>
          <a:p>
            <a:endParaRPr lang="en-US" baseline="0" dirty="0" smtClean="0"/>
          </a:p>
          <a:p>
            <a:pPr defTabSz="931774">
              <a:defRPr/>
            </a:pPr>
            <a:r>
              <a:rPr lang="en-US" baseline="0" dirty="0" smtClean="0"/>
              <a:t>4</a:t>
            </a:r>
            <a:r>
              <a:rPr lang="en-US" baseline="30000" dirty="0" smtClean="0"/>
              <a:t>th</a:t>
            </a:r>
            <a:r>
              <a:rPr lang="en-US" baseline="0" dirty="0" smtClean="0"/>
              <a:t> Industrial Revolution: Is this world of cyber-physical systems where the systems are connected and able to communicate with each other and also they are able to sense their environment and coordinate reactions with the state of the physical world. Parts, Part Distribution, manufacturing, assembly, distribution, dealer networks, OEM and though the lifecycle out to the customer themselves. This allows them to contribute to huge pools of information which big data and analytics can condense into actionable business actions.</a:t>
            </a:r>
          </a:p>
          <a:p>
            <a:pPr defTabSz="931774">
              <a:defRPr/>
            </a:pPr>
            <a:endParaRPr lang="en-US" baseline="0" dirty="0" smtClean="0"/>
          </a:p>
          <a:p>
            <a:pPr defTabSz="931774">
              <a:defRPr/>
            </a:pPr>
            <a:r>
              <a:rPr lang="en-US" dirty="0"/>
              <a:t>The Internet of Things (</a:t>
            </a:r>
            <a:r>
              <a:rPr lang="en-US" dirty="0" err="1"/>
              <a:t>IoT</a:t>
            </a:r>
            <a:r>
              <a:rPr lang="en-US" dirty="0"/>
              <a:t>) comprises many emerging technologies that enable wireless interconnections among “things” (usually objects such as personal devices, appliances, cars, or industrial equipment, but also living things such as animals and people) equipped with data-gathering sensors. Early predictions indicate that the number of </a:t>
            </a:r>
            <a:r>
              <a:rPr lang="en-US" dirty="0" err="1"/>
              <a:t>IoT</a:t>
            </a:r>
            <a:r>
              <a:rPr lang="en-US" dirty="0"/>
              <a:t> devices could reach 26 billion worldwide by 2020 (Lee and Lee, 2015), but this estimate is likely to increase as more companies are jumping on the </a:t>
            </a:r>
            <a:r>
              <a:rPr lang="en-US" dirty="0" err="1"/>
              <a:t>IoT</a:t>
            </a:r>
            <a:r>
              <a:rPr lang="en-US" dirty="0"/>
              <a:t> bandwagon. One of the greatest predicted impacts of </a:t>
            </a:r>
            <a:r>
              <a:rPr lang="en-US" dirty="0" err="1"/>
              <a:t>IoT</a:t>
            </a:r>
            <a:r>
              <a:rPr lang="en-US" dirty="0"/>
              <a:t> is in industrial settings – where it will help transform entire industries by creating new opportunities for companies to manage their internal processes and interact with customers (</a:t>
            </a:r>
            <a:r>
              <a:rPr lang="en-US" dirty="0" err="1"/>
              <a:t>Iansiti</a:t>
            </a:r>
            <a:r>
              <a:rPr lang="en-US" dirty="0"/>
              <a:t> and Lakhani, 2014). These industrial </a:t>
            </a:r>
            <a:r>
              <a:rPr lang="en-US" dirty="0" err="1"/>
              <a:t>IoT</a:t>
            </a:r>
            <a:r>
              <a:rPr lang="en-US" dirty="0"/>
              <a:t> technologies and applications are denoted by the term Industry 4.0. Accenture predicts that collecting data from sensors placed on products, equipment, and even users, and using this data to improve processes inside and outside organizations “can add trillions of dollars to the global economy by 2030.” (Purdy and </a:t>
            </a:r>
            <a:r>
              <a:rPr lang="en-US" dirty="0" err="1"/>
              <a:t>Davarzan</a:t>
            </a:r>
            <a:r>
              <a:rPr lang="en-US" dirty="0"/>
              <a:t>, 2015).</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708BAB18-8CBC-49C9-9BB0-BE87093C2017}"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20963939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Industrial leaders are digitizing essential functions within their internal vertical operations processes, as well as with their horizontal partners along the value chain. In addition, they are enhancing their product portfolio with digital functionalities and introducing innovative, data-based services.</a:t>
            </a:r>
            <a:r>
              <a:rPr lang="en-US" dirty="0" smtClean="0"/>
              <a:t>  Both of</a:t>
            </a:r>
            <a:r>
              <a:rPr lang="en-US" baseline="0" dirty="0" smtClean="0"/>
              <a:t> these growth areas are starting with business increasing their visibility into the manufacturing, business and operating processes. </a:t>
            </a:r>
          </a:p>
          <a:p>
            <a:endParaRPr lang="en-US" baseline="0" dirty="0" smtClean="0"/>
          </a:p>
          <a:p>
            <a:r>
              <a:rPr lang="en-US" b="1" baseline="0" dirty="0" smtClean="0"/>
              <a:t>Visibility is the first key theme and the beginning of Industry 4.0.</a:t>
            </a:r>
            <a:endParaRPr lang="en-US" b="1" dirty="0" smtClean="0"/>
          </a:p>
          <a:p>
            <a:endParaRPr lang="en-US" dirty="0" smtClean="0"/>
          </a:p>
          <a:p>
            <a:r>
              <a:rPr lang="en-US" dirty="0"/>
              <a:t>At the end of this transformation process, successful industrial companies will become true digital enterprises, with physical products at the core, augmented by digital interfaces and data-based, innovative services. Both the vertical and horizontal value chains will be remade with software-defined, standards based, real-time, data driven solutions. These digital enterprises will work together with customers and suppliers in industrial digital ecosystems. </a:t>
            </a:r>
          </a:p>
          <a:p>
            <a:r>
              <a:rPr lang="en-US" dirty="0"/>
              <a:t/>
            </a:r>
            <a:br>
              <a:rPr lang="en-US" dirty="0"/>
            </a:br>
            <a:r>
              <a:rPr lang="en-US" dirty="0"/>
              <a:t>These developments will fundamentally change individual companies, as well as transform market dynamics across a whole range of industries. And that’s true in countries all around the world – in both the developed as well as the emerging markets.</a:t>
            </a:r>
            <a:r>
              <a:rPr lang="en-US" dirty="0" smtClean="0"/>
              <a:t> </a:t>
            </a:r>
            <a:br>
              <a:rPr lang="en-US" dirty="0" smtClean="0"/>
            </a:b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7</a:t>
            </a:fld>
            <a:endParaRPr lang="en-US"/>
          </a:p>
        </p:txBody>
      </p:sp>
    </p:spTree>
    <p:extLst>
      <p:ext uri="{BB962C8B-B14F-4D97-AF65-F5344CB8AC3E}">
        <p14:creationId xmlns:p14="http://schemas.microsoft.com/office/powerpoint/2010/main" val="2010984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is a</a:t>
            </a:r>
            <a:r>
              <a:rPr lang="en-US" baseline="0" dirty="0" smtClean="0"/>
              <a:t> quote from Matt Wells, a product general manager for automation software at GE Digital.</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8</a:t>
            </a:fld>
            <a:endParaRPr lang="en-US"/>
          </a:p>
        </p:txBody>
      </p:sp>
    </p:spTree>
    <p:extLst>
      <p:ext uri="{BB962C8B-B14F-4D97-AF65-F5344CB8AC3E}">
        <p14:creationId xmlns:p14="http://schemas.microsoft.com/office/powerpoint/2010/main" val="3549401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1" dirty="0"/>
              <a:t>What</a:t>
            </a:r>
          </a:p>
          <a:p>
            <a:pPr defTabSz="931774">
              <a:defRPr/>
            </a:pPr>
            <a:r>
              <a:rPr lang="en-US" dirty="0"/>
              <a:t>The term ‘Industry 4.0’ stands for the fourth industrial revolution. Other related terms include the ‘Industrial Internet’ or the ‘Digital Factory’, although neither takes as complete a view. While Industry 3.0 focused on the automation of single machines and processes, Industry 4.0 focuses on the end-to-end digitization of all physical assets and integration into digital ecosystems with value chain  partners. Generating, analyzing and communicating data seamlessly underpins the gains promised by Industry 4.0, which networks a wide range of new technologies to create value.</a:t>
            </a:r>
            <a:r>
              <a:rPr lang="en-US" dirty="0" smtClean="0"/>
              <a:t> </a:t>
            </a:r>
            <a:br>
              <a:rPr lang="en-US" dirty="0" smtClean="0"/>
            </a:br>
            <a:endParaRPr lang="en-US" dirty="0"/>
          </a:p>
          <a:p>
            <a:r>
              <a:rPr lang="en-US" dirty="0"/>
              <a:t>The proliferation of </a:t>
            </a:r>
            <a:r>
              <a:rPr lang="en-US" dirty="0" err="1"/>
              <a:t>IoT</a:t>
            </a:r>
            <a:r>
              <a:rPr lang="en-US" dirty="0"/>
              <a:t> solutions, and the introduction of smart sensors in many diﬀerent verticals, has expanded the available data, and thereby increased the opportunities to derive benefit from predictive maintenance and asset monitoring. Real-time patterns in a collection of sensor output can predict the failure of a critical system or device. Automatically analyzing other sources of data, such as satellite imagery, can make for a secure and eﬀective infrastructure, such as an oil pipeline. Once a company in an industry implements these benefits, they gain an advantage over their competition. The other companies are left with the option to catch up, or to lose ground.</a:t>
            </a:r>
            <a:r>
              <a:rPr lang="en-US" dirty="0" smtClean="0"/>
              <a:t> </a:t>
            </a:r>
            <a:br>
              <a:rPr lang="en-US" dirty="0" smtClean="0"/>
            </a:br>
            <a:endParaRPr lang="en-US" dirty="0"/>
          </a:p>
          <a:p>
            <a:pPr lvl="2"/>
            <a:endParaRPr lang="en-US" dirty="0"/>
          </a:p>
          <a:p>
            <a:pPr lvl="0"/>
            <a:r>
              <a:rPr lang="en-US" dirty="0"/>
              <a:t>Creating </a:t>
            </a:r>
            <a:r>
              <a:rPr lang="en-US" b="1" dirty="0"/>
              <a:t>smart factories </a:t>
            </a:r>
            <a:r>
              <a:rPr lang="en-US" dirty="0"/>
              <a:t>generates many opportunities for operational efficiencies, asset tracking, and process improvements. But it also allows organizations to  develop new products with greater efficiency and effectiveness, and get them to market faster and less expensively. OEMs can have a much better understanding of a  machine’s life cycle and the way customers use them to ensure overall equipment efficiency, and to provide new, highly profitable services and recurring revenues through </a:t>
            </a:r>
            <a:r>
              <a:rPr lang="en-US" b="1" dirty="0"/>
              <a:t>smart product </a:t>
            </a:r>
            <a:r>
              <a:rPr lang="en-US" dirty="0"/>
              <a:t>features. Real-time machine information allows other organizations— financial institutions, insurance companies, consumables vendors, and others —to create new smart services and </a:t>
            </a:r>
            <a:r>
              <a:rPr lang="en-US" b="1" dirty="0"/>
              <a:t>smart business models </a:t>
            </a:r>
            <a:r>
              <a:rPr lang="en-US" dirty="0"/>
              <a:t>to maximize return on invested capital for the industrial assets, and the creation of new intangible assets.</a:t>
            </a:r>
            <a:r>
              <a:rPr lang="en-US" dirty="0" smtClean="0"/>
              <a:t> </a:t>
            </a:r>
          </a:p>
          <a:p>
            <a:pPr lvl="0"/>
            <a:endParaRPr lang="en-US" dirty="0" smtClean="0"/>
          </a:p>
          <a:p>
            <a:pPr lvl="0"/>
            <a:endParaRPr lang="en-US" dirty="0" smtClean="0"/>
          </a:p>
          <a:p>
            <a:pPr lvl="0"/>
            <a:endParaRPr lang="en-US" dirty="0" smtClean="0"/>
          </a:p>
          <a:p>
            <a:pPr lvl="0"/>
            <a:r>
              <a:rPr lang="en-US" b="1" dirty="0" smtClean="0"/>
              <a:t>Industry</a:t>
            </a:r>
            <a:r>
              <a:rPr lang="en-US" b="1" baseline="0" dirty="0" smtClean="0"/>
              <a:t> 4.0 encompasses 3 major topics</a:t>
            </a:r>
          </a:p>
          <a:p>
            <a:pPr lvl="0"/>
            <a:r>
              <a:rPr lang="en-US" baseline="0" dirty="0" smtClean="0"/>
              <a:t>1. The Digitalization and Integration of the Vertical and Horizontal Value Chains.  Horizontally, from their suppliers to their customers and vertically across the company from product engineering to manufacturing and service. </a:t>
            </a:r>
          </a:p>
        </p:txBody>
      </p:sp>
      <p:sp>
        <p:nvSpPr>
          <p:cNvPr id="4" name="Slide Number Placeholder 3"/>
          <p:cNvSpPr>
            <a:spLocks noGrp="1"/>
          </p:cNvSpPr>
          <p:nvPr>
            <p:ph type="sldNum" sz="quarter" idx="10"/>
          </p:nvPr>
        </p:nvSpPr>
        <p:spPr/>
        <p:txBody>
          <a:bodyPr/>
          <a:lstStyle/>
          <a:p>
            <a:fld id="{BC02897E-1B9B-4D97-95E3-E7A13458AE70}" type="slidenum">
              <a:rPr lang="en-US" smtClean="0"/>
              <a:t>9</a:t>
            </a:fld>
            <a:endParaRPr lang="en-US"/>
          </a:p>
        </p:txBody>
      </p:sp>
    </p:spTree>
    <p:extLst>
      <p:ext uri="{BB962C8B-B14F-4D97-AF65-F5344CB8AC3E}">
        <p14:creationId xmlns:p14="http://schemas.microsoft.com/office/powerpoint/2010/main" val="702824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smtClean="0"/>
              <a:t>Technology</a:t>
            </a:r>
            <a:r>
              <a:rPr lang="en-US" b="1" i="1" baseline="0" dirty="0" smtClean="0"/>
              <a:t> enables New Value</a:t>
            </a:r>
          </a:p>
          <a:p>
            <a:r>
              <a:rPr lang="en-US" baseline="0" dirty="0" smtClean="0"/>
              <a:t>Many of the technologies that changing the way that we do business are talked about when we are speaking about Industry 4.0.  (List the technologies around the circle).  These tends to change 3 different aspects of business. Those are the business model, the product lifecycle, asset and machine lifecycle and operation and the worker safety.</a:t>
            </a:r>
            <a:endParaRPr lang="en-US" dirty="0" smtClean="0"/>
          </a:p>
          <a:p>
            <a:endParaRPr lang="en-US" b="1" i="1" dirty="0"/>
          </a:p>
          <a:p>
            <a:r>
              <a:rPr lang="en-US" b="1" i="1" dirty="0"/>
              <a:t>Industry 4.0 - from talk to action</a:t>
            </a:r>
            <a:r>
              <a:rPr lang="en-US" i="1" dirty="0"/>
              <a:t/>
            </a:r>
            <a:br>
              <a:rPr lang="en-US" i="1" dirty="0"/>
            </a:br>
            <a:r>
              <a:rPr lang="en-US" dirty="0"/>
              <a:t>The buzz around Industry 4.0 has moved from what some saw as PR hype in 2013 to investment and real results today. Respondents expect to significantly increase their portfolios of digital products and services; more than twice as many expect to be at an advanced level in this area by 2020 compared to </a:t>
            </a:r>
            <a:r>
              <a:rPr lang="en-US" dirty="0" smtClean="0"/>
              <a:t>today. </a:t>
            </a:r>
            <a:r>
              <a:rPr lang="en-US" dirty="0"/>
              <a:t>Investment plans are extremely ambitious, with first movers in particular already making significant Industry 4.0 investments and realizing both above-average digital revenues</a:t>
            </a:r>
            <a:r>
              <a:rPr lang="en-US" dirty="0" smtClean="0"/>
              <a:t> </a:t>
            </a:r>
            <a:r>
              <a:rPr lang="en-US" dirty="0"/>
              <a:t>and operational savings. Their plans for the next five years are even more ambitious and far-reaching, with digital products and services paving the way for disruptive business models.</a:t>
            </a:r>
            <a:r>
              <a:rPr lang="en-US" dirty="0" smtClean="0"/>
              <a:t> </a:t>
            </a:r>
          </a:p>
          <a:p>
            <a:endParaRPr lang="en-US" dirty="0" smtClean="0"/>
          </a:p>
          <a:p>
            <a:r>
              <a:rPr lang="en-US" b="1" i="1" dirty="0"/>
              <a:t>Digitization drives quantum leaps in performance</a:t>
            </a:r>
            <a:r>
              <a:rPr lang="en-US" i="1" dirty="0"/>
              <a:t/>
            </a:r>
            <a:br>
              <a:rPr lang="en-US" i="1" dirty="0"/>
            </a:br>
            <a:r>
              <a:rPr lang="en-US" dirty="0"/>
              <a:t>Companies that successfully implement Industry 4.0 no longer need to choose between focusing on a better top or bottom line. They can improve both at the same time. </a:t>
            </a:r>
            <a:r>
              <a:rPr lang="en-US" dirty="0" smtClean="0"/>
              <a:t/>
            </a:r>
            <a:br>
              <a:rPr lang="en-US" dirty="0" smtClean="0"/>
            </a:br>
            <a:endParaRPr lang="en-US" dirty="0" smtClean="0"/>
          </a:p>
          <a:p>
            <a:endParaRPr lang="en-US" dirty="0" smtClean="0"/>
          </a:p>
          <a:p>
            <a:endParaRPr lang="en-US" dirty="0" smtClean="0"/>
          </a:p>
          <a:p>
            <a:endParaRPr lang="en-US" dirty="0" smtClean="0"/>
          </a:p>
          <a:p>
            <a:endParaRPr lang="en-US" dirty="0" smtClean="0"/>
          </a:p>
          <a:p>
            <a:r>
              <a:rPr lang="en-US" b="1" dirty="0" smtClean="0">
                <a:solidFill>
                  <a:srgbClr val="F3F3F3"/>
                </a:solidFill>
                <a:latin typeface="intel-clear"/>
              </a:rPr>
              <a:t>PLC/PAC and DCX </a:t>
            </a:r>
            <a:r>
              <a:rPr lang="en-US" dirty="0" smtClean="0">
                <a:solidFill>
                  <a:srgbClr val="F3F3F3"/>
                </a:solidFill>
                <a:latin typeface="intel-clear"/>
              </a:rPr>
              <a:t>- Satisfy real-time industrial control requirements, distribute control, and consolidate applications using an Intel® processor.</a:t>
            </a:r>
          </a:p>
          <a:p>
            <a:endParaRPr lang="en-US" dirty="0" smtClean="0">
              <a:solidFill>
                <a:srgbClr val="F3F3F3"/>
              </a:solidFill>
              <a:latin typeface="intel-clear"/>
            </a:endParaRPr>
          </a:p>
          <a:p>
            <a:r>
              <a:rPr lang="en-US" b="1" dirty="0" smtClean="0">
                <a:solidFill>
                  <a:srgbClr val="F3F3F3"/>
                </a:solidFill>
                <a:latin typeface="intel-clear"/>
              </a:rPr>
              <a:t>Industrial PC (PCI) </a:t>
            </a:r>
            <a:r>
              <a:rPr lang="en-US" dirty="0" smtClean="0">
                <a:solidFill>
                  <a:srgbClr val="F3F3F3"/>
                </a:solidFill>
                <a:latin typeface="intel-clear"/>
              </a:rPr>
              <a:t>- Protect development investments by reusing the same software code base across your product line.</a:t>
            </a:r>
          </a:p>
          <a:p>
            <a:endParaRPr lang="en-US" dirty="0" smtClean="0">
              <a:solidFill>
                <a:srgbClr val="F3F3F3"/>
              </a:solidFill>
              <a:latin typeface="intel-clear"/>
            </a:endParaRPr>
          </a:p>
          <a:p>
            <a:r>
              <a:rPr lang="en-US" b="1" dirty="0" smtClean="0">
                <a:solidFill>
                  <a:srgbClr val="F3F3F3"/>
                </a:solidFill>
                <a:latin typeface="intel-clear"/>
              </a:rPr>
              <a:t>Human Machine Interface (HMI) </a:t>
            </a:r>
            <a:r>
              <a:rPr lang="en-US" dirty="0" smtClean="0">
                <a:solidFill>
                  <a:srgbClr val="F3F3F3"/>
                </a:solidFill>
                <a:latin typeface="intel-clear"/>
              </a:rPr>
              <a:t>- Develop or integrate attractive and easy-to-use applications that take advantage of on-chip graphics engines.</a:t>
            </a:r>
          </a:p>
          <a:p>
            <a:endParaRPr lang="en-US" dirty="0" smtClean="0">
              <a:solidFill>
                <a:srgbClr val="F3F3F3"/>
              </a:solidFill>
              <a:latin typeface="intel-clear"/>
            </a:endParaRPr>
          </a:p>
          <a:p>
            <a:r>
              <a:rPr lang="en-US" b="1" dirty="0" smtClean="0">
                <a:solidFill>
                  <a:srgbClr val="F3F3F3"/>
                </a:solidFill>
                <a:latin typeface="intel-clear"/>
              </a:rPr>
              <a:t>Robotics</a:t>
            </a:r>
            <a:r>
              <a:rPr lang="en-US" dirty="0" smtClean="0">
                <a:solidFill>
                  <a:srgbClr val="F3F3F3"/>
                </a:solidFill>
                <a:latin typeface="intel-clear"/>
              </a:rPr>
              <a:t> - Reduce hardware BOM cost by running control and user interface functions on a single board.</a:t>
            </a:r>
          </a:p>
          <a:p>
            <a:endParaRPr lang="en-US" dirty="0" smtClean="0">
              <a:solidFill>
                <a:srgbClr val="F3F3F3"/>
              </a:solidFill>
              <a:latin typeface="intel-clear"/>
            </a:endParaRPr>
          </a:p>
          <a:p>
            <a:r>
              <a:rPr lang="en-US" b="1" dirty="0" smtClean="0">
                <a:solidFill>
                  <a:srgbClr val="F3F3F3"/>
                </a:solidFill>
                <a:latin typeface="intel-clear"/>
              </a:rPr>
              <a:t>Machine Vision </a:t>
            </a:r>
            <a:r>
              <a:rPr lang="en-US" dirty="0" smtClean="0">
                <a:solidFill>
                  <a:srgbClr val="F3F3F3"/>
                </a:solidFill>
                <a:latin typeface="intel-clear"/>
              </a:rPr>
              <a:t>- Analyze images faster with high-performance Intel® processors and specialized software libraries.</a:t>
            </a:r>
          </a:p>
          <a:p>
            <a:endParaRPr lang="en-US" dirty="0" smtClean="0">
              <a:solidFill>
                <a:srgbClr val="F3F3F3"/>
              </a:solidFill>
              <a:latin typeface="intel-clear"/>
            </a:endParaRPr>
          </a:p>
          <a:p>
            <a:r>
              <a:rPr lang="en-US" b="1" dirty="0" smtClean="0">
                <a:solidFill>
                  <a:srgbClr val="F3F3F3"/>
                </a:solidFill>
                <a:latin typeface="intel-clear"/>
              </a:rPr>
              <a:t>Functional Safety </a:t>
            </a:r>
            <a:r>
              <a:rPr lang="en-US" dirty="0" smtClean="0">
                <a:solidFill>
                  <a:srgbClr val="F3F3F3"/>
                </a:solidFill>
                <a:latin typeface="intel-clear"/>
              </a:rPr>
              <a:t>- Keep industrial workers safe by implementing software that protects against the unexpected.</a:t>
            </a:r>
          </a:p>
          <a:p>
            <a:endParaRPr lang="en-US" dirty="0" smtClean="0">
              <a:solidFill>
                <a:srgbClr val="F3F3F3"/>
              </a:solidFill>
              <a:latin typeface="intel-clear"/>
            </a:endParaRPr>
          </a:p>
          <a:p>
            <a:r>
              <a:rPr lang="en-US" b="1" dirty="0" smtClean="0">
                <a:solidFill>
                  <a:srgbClr val="F3F3F3"/>
                </a:solidFill>
                <a:latin typeface="intel-clear"/>
              </a:rPr>
              <a:t>Motion Control </a:t>
            </a:r>
            <a:r>
              <a:rPr lang="en-US" dirty="0" smtClean="0">
                <a:solidFill>
                  <a:srgbClr val="F3F3F3"/>
                </a:solidFill>
                <a:latin typeface="intel-clear"/>
              </a:rPr>
              <a:t>- Precisely control position, velocity, and torque while adding intelligence to industrial equipment.</a:t>
            </a:r>
          </a:p>
          <a:p>
            <a:endParaRPr lang="en-US" dirty="0" smtClean="0">
              <a:solidFill>
                <a:srgbClr val="F3F3F3"/>
              </a:solidFill>
              <a:latin typeface="intel-clear"/>
            </a:endParaRPr>
          </a:p>
          <a:p>
            <a:r>
              <a:rPr lang="en-US" b="1" dirty="0" smtClean="0">
                <a:solidFill>
                  <a:srgbClr val="F3F3F3"/>
                </a:solidFill>
                <a:latin typeface="intel-clear"/>
              </a:rPr>
              <a:t>Wearables</a:t>
            </a:r>
            <a:r>
              <a:rPr lang="en-US" dirty="0" smtClean="0">
                <a:solidFill>
                  <a:srgbClr val="F3F3F3"/>
                </a:solidFill>
                <a:latin typeface="intel-clear"/>
              </a:rPr>
              <a:t> - Create an incredible experience with computers the size of a suit button and Intel® RealSense™ technology</a:t>
            </a:r>
            <a:endParaRPr lang="en-US" dirty="0" smtClean="0"/>
          </a:p>
          <a:p>
            <a:endParaRPr lang="en-US" i="0" dirty="0" smtClean="0">
              <a:solidFill>
                <a:srgbClr val="F3F3F3"/>
              </a:solidFill>
              <a:effectLst/>
              <a:latin typeface="intel-clear"/>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10</a:t>
            </a:fld>
            <a:endParaRPr lang="en-US"/>
          </a:p>
        </p:txBody>
      </p:sp>
    </p:spTree>
    <p:extLst>
      <p:ext uri="{BB962C8B-B14F-4D97-AF65-F5344CB8AC3E}">
        <p14:creationId xmlns:p14="http://schemas.microsoft.com/office/powerpoint/2010/main" val="41442700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Tree>
    <p:extLst>
      <p:ext uri="{BB962C8B-B14F-4D97-AF65-F5344CB8AC3E}">
        <p14:creationId xmlns:p14="http://schemas.microsoft.com/office/powerpoint/2010/main" val="39411552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tx1"/>
              </a:buClr>
              <a:defRPr sz="2133">
                <a:solidFill>
                  <a:schemeClr val="tx1"/>
                </a:solidFill>
              </a:defRPr>
            </a:lvl1pPr>
            <a:lvl2pPr>
              <a:spcBef>
                <a:spcPts val="0"/>
              </a:spcBef>
              <a:buClr>
                <a:schemeClr val="tx1"/>
              </a:buClr>
              <a:defRPr sz="1867">
                <a:solidFill>
                  <a:schemeClr val="tx1"/>
                </a:solidFill>
              </a:defRPr>
            </a:lvl2pPr>
            <a:lvl3pPr>
              <a:spcBef>
                <a:spcPts val="0"/>
              </a:spcBef>
              <a:buClr>
                <a:schemeClr val="tx1"/>
              </a:buClr>
              <a:defRPr sz="1867">
                <a:solidFill>
                  <a:schemeClr val="tx1"/>
                </a:solidFill>
              </a:defRPr>
            </a:lvl3pPr>
            <a:lvl4pPr>
              <a:spcBef>
                <a:spcPts val="0"/>
              </a:spcBef>
              <a:buClr>
                <a:schemeClr val="tx1"/>
              </a:buClr>
              <a:defRPr sz="1867">
                <a:solidFill>
                  <a:schemeClr val="tx1"/>
                </a:solidFill>
              </a:defRPr>
            </a:lvl4pPr>
            <a:lvl5pPr>
              <a:spcBef>
                <a:spcPts val="0"/>
              </a:spcBef>
              <a:buClr>
                <a:schemeClr val="tx1"/>
              </a:buClr>
              <a:defRPr sz="1867">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Tree>
    <p:extLst>
      <p:ext uri="{BB962C8B-B14F-4D97-AF65-F5344CB8AC3E}">
        <p14:creationId xmlns:p14="http://schemas.microsoft.com/office/powerpoint/2010/main" val="22571500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lvl1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096350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5449878" cy="4649787"/>
          </a:xfrm>
        </p:spPr>
        <p:txBody>
          <a:bodyPr/>
          <a:lstStyle>
            <a:lvl1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Content Placeholder 4"/>
          <p:cNvSpPr>
            <a:spLocks noGrp="1"/>
          </p:cNvSpPr>
          <p:nvPr>
            <p:ph sz="quarter" idx="16"/>
          </p:nvPr>
        </p:nvSpPr>
        <p:spPr>
          <a:xfrm>
            <a:off x="6270174" y="1233488"/>
            <a:ext cx="5449878" cy="4649787"/>
          </a:xfrm>
        </p:spPr>
        <p:txBody>
          <a:bodyPr/>
          <a:lstStyle>
            <a:lvl1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275126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7566" y="1"/>
            <a:ext cx="12176869" cy="64050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userDrawn="1">
            <p:ph idx="1" hasCustomPrompt="1"/>
          </p:nvPr>
        </p:nvSpPr>
        <p:spPr>
          <a:xfrm>
            <a:off x="471950" y="1558456"/>
            <a:ext cx="11248101" cy="4284985"/>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7"/>
          <p:cNvSpPr>
            <a:spLocks noGrp="1"/>
          </p:cNvSpPr>
          <p:nvPr userDrawn="1">
            <p:ph type="body" sz="quarter" idx="13" hasCustomPrompt="1"/>
          </p:nvPr>
        </p:nvSpPr>
        <p:spPr>
          <a:xfrm>
            <a:off x="471950" y="6185100"/>
            <a:ext cx="11248101" cy="222240"/>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94" indent="-152396">
              <a:defRPr sz="1200"/>
            </a:lvl2pPr>
            <a:lvl3pPr marL="457189" indent="-152396">
              <a:defRPr sz="1200"/>
            </a:lvl3pPr>
            <a:lvl4pPr marL="685783" indent="-152396">
              <a:defRPr sz="1200"/>
            </a:lvl4pPr>
            <a:lvl5pPr marL="914377" indent="-152396">
              <a:defRPr sz="1200"/>
            </a:lvl5pPr>
          </a:lstStyle>
          <a:p>
            <a:pPr lvl="0"/>
            <a:r>
              <a:rPr lang="en-US" dirty="0"/>
              <a:t>Click to edit footnote</a:t>
            </a:r>
          </a:p>
        </p:txBody>
      </p:sp>
      <p:sp>
        <p:nvSpPr>
          <p:cNvPr id="4" name="Slide Number Placeholder 3"/>
          <p:cNvSpPr>
            <a:spLocks noGrp="1"/>
          </p:cNvSpPr>
          <p:nvPr userDrawn="1">
            <p:ph type="sldNum" sz="quarter" idx="14"/>
          </p:nvPr>
        </p:nvSpPr>
        <p:spPr>
          <a:xfrm>
            <a:off x="11797792"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
        <p:nvSpPr>
          <p:cNvPr id="9" name="Title 1"/>
          <p:cNvSpPr>
            <a:spLocks noGrp="1"/>
          </p:cNvSpPr>
          <p:nvPr>
            <p:ph type="title" hasCustomPrompt="1"/>
          </p:nvPr>
        </p:nvSpPr>
        <p:spPr>
          <a:xfrm>
            <a:off x="471951" y="304703"/>
            <a:ext cx="11248101" cy="724365"/>
          </a:xfrm>
        </p:spPr>
        <p:txBody>
          <a:bodyPr/>
          <a:lstStyle>
            <a:lvl1pPr>
              <a:defRPr>
                <a:solidFill>
                  <a:schemeClr val="tx1">
                    <a:alpha val="90000"/>
                  </a:schemeClr>
                </a:solidFill>
              </a:defRPr>
            </a:lvl1pPr>
          </a:lstStyle>
          <a:p>
            <a:r>
              <a:rPr lang="en-US" dirty="0" smtClean="0"/>
              <a:t>Click to edit title</a:t>
            </a:r>
            <a:endParaRPr lang="en-US" dirty="0"/>
          </a:p>
        </p:txBody>
      </p:sp>
    </p:spTree>
    <p:extLst>
      <p:ext uri="{BB962C8B-B14F-4D97-AF65-F5344CB8AC3E}">
        <p14:creationId xmlns:p14="http://schemas.microsoft.com/office/powerpoint/2010/main" val="14014323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lvl1pPr>
              <a:defRPr sz="1200"/>
            </a:lvl1p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a:t>
            </a:fld>
            <a:endParaRPr lang="en-US" dirty="0"/>
          </a:p>
        </p:txBody>
      </p:sp>
    </p:spTree>
    <p:extLst>
      <p:ext uri="{BB962C8B-B14F-4D97-AF65-F5344CB8AC3E}">
        <p14:creationId xmlns:p14="http://schemas.microsoft.com/office/powerpoint/2010/main" val="38726838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white"/>
                </a:solidFill>
              </a:endParaRPr>
            </a:p>
          </p:txBody>
        </p:sp>
      </p:grpSp>
    </p:spTree>
    <p:extLst>
      <p:ext uri="{BB962C8B-B14F-4D97-AF65-F5344CB8AC3E}">
        <p14:creationId xmlns:p14="http://schemas.microsoft.com/office/powerpoint/2010/main" val="5078620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3627529566"/>
      </p:ext>
    </p:extLst>
  </p:cSld>
  <p:clrMap bg1="lt1" tx1="dk1" bg2="lt2" tx2="dk2" accent1="accent1" accent2="accent2" accent3="accent3" accent4="accent4" accent5="accent5" accent6="accent6" hlink="hlink" folHlink="folHlink"/>
  <p:sldLayoutIdLst>
    <p:sldLayoutId id="2147483836" r:id="rId1"/>
    <p:sldLayoutId id="2147483839" r:id="rId2"/>
    <p:sldLayoutId id="2147484295" r:id="rId3"/>
    <p:sldLayoutId id="2147484313" r:id="rId4"/>
    <p:sldLayoutId id="2147484312" r:id="rId5"/>
    <p:sldLayoutId id="2147483837" r:id="rId6"/>
    <p:sldLayoutId id="2147484293"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9.xml"/><Relationship Id="rId7" Type="http://schemas.openxmlformats.org/officeDocument/2006/relationships/diagramColors" Target="../diagrams/colors1.xml"/><Relationship Id="rId2" Type="http://schemas.openxmlformats.org/officeDocument/2006/relationships/slideLayout" Target="../slideLayouts/slideLayout1.xml"/><Relationship Id="rId1" Type="http://schemas.openxmlformats.org/officeDocument/2006/relationships/customXml" Target="../../customXml/item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4.xml"/><Relationship Id="rId13" Type="http://schemas.openxmlformats.org/officeDocument/2006/relationships/diagramData" Target="../diagrams/data5.xml"/><Relationship Id="rId18" Type="http://schemas.openxmlformats.org/officeDocument/2006/relationships/diagramData" Target="../diagrams/data6.xml"/><Relationship Id="rId26" Type="http://schemas.openxmlformats.org/officeDocument/2006/relationships/diagramColors" Target="../diagrams/colors7.xml"/><Relationship Id="rId39" Type="http://schemas.openxmlformats.org/officeDocument/2006/relationships/diagramLayout" Target="../diagrams/layout10.xml"/><Relationship Id="rId3" Type="http://schemas.openxmlformats.org/officeDocument/2006/relationships/diagramData" Target="../diagrams/data3.xml"/><Relationship Id="rId21" Type="http://schemas.openxmlformats.org/officeDocument/2006/relationships/diagramColors" Target="../diagrams/colors6.xml"/><Relationship Id="rId34" Type="http://schemas.openxmlformats.org/officeDocument/2006/relationships/diagramLayout" Target="../diagrams/layout9.xml"/><Relationship Id="rId42" Type="http://schemas.microsoft.com/office/2007/relationships/diagramDrawing" Target="../diagrams/drawing10.xml"/><Relationship Id="rId7" Type="http://schemas.microsoft.com/office/2007/relationships/diagramDrawing" Target="../diagrams/drawing3.xml"/><Relationship Id="rId12" Type="http://schemas.microsoft.com/office/2007/relationships/diagramDrawing" Target="../diagrams/drawing4.xml"/><Relationship Id="rId17" Type="http://schemas.microsoft.com/office/2007/relationships/diagramDrawing" Target="../diagrams/drawing5.xml"/><Relationship Id="rId25" Type="http://schemas.openxmlformats.org/officeDocument/2006/relationships/diagramQuickStyle" Target="../diagrams/quickStyle7.xml"/><Relationship Id="rId33" Type="http://schemas.openxmlformats.org/officeDocument/2006/relationships/diagramData" Target="../diagrams/data9.xml"/><Relationship Id="rId38" Type="http://schemas.openxmlformats.org/officeDocument/2006/relationships/diagramData" Target="../diagrams/data10.xml"/><Relationship Id="rId2" Type="http://schemas.openxmlformats.org/officeDocument/2006/relationships/notesSlide" Target="../notesSlides/notesSlide11.xml"/><Relationship Id="rId16" Type="http://schemas.openxmlformats.org/officeDocument/2006/relationships/diagramColors" Target="../diagrams/colors5.xml"/><Relationship Id="rId20" Type="http://schemas.openxmlformats.org/officeDocument/2006/relationships/diagramQuickStyle" Target="../diagrams/quickStyle6.xml"/><Relationship Id="rId29" Type="http://schemas.openxmlformats.org/officeDocument/2006/relationships/diagramLayout" Target="../diagrams/layout8.xml"/><Relationship Id="rId41" Type="http://schemas.openxmlformats.org/officeDocument/2006/relationships/diagramColors" Target="../diagrams/colors10.xml"/><Relationship Id="rId1" Type="http://schemas.openxmlformats.org/officeDocument/2006/relationships/slideLayout" Target="../slideLayouts/slideLayout3.xml"/><Relationship Id="rId6" Type="http://schemas.openxmlformats.org/officeDocument/2006/relationships/diagramColors" Target="../diagrams/colors3.xml"/><Relationship Id="rId11" Type="http://schemas.openxmlformats.org/officeDocument/2006/relationships/diagramColors" Target="../diagrams/colors4.xml"/><Relationship Id="rId24" Type="http://schemas.openxmlformats.org/officeDocument/2006/relationships/diagramLayout" Target="../diagrams/layout7.xml"/><Relationship Id="rId32" Type="http://schemas.microsoft.com/office/2007/relationships/diagramDrawing" Target="../diagrams/drawing8.xml"/><Relationship Id="rId37" Type="http://schemas.microsoft.com/office/2007/relationships/diagramDrawing" Target="../diagrams/drawing9.xml"/><Relationship Id="rId40" Type="http://schemas.openxmlformats.org/officeDocument/2006/relationships/diagramQuickStyle" Target="../diagrams/quickStyle10.xml"/><Relationship Id="rId5" Type="http://schemas.openxmlformats.org/officeDocument/2006/relationships/diagramQuickStyle" Target="../diagrams/quickStyle3.xml"/><Relationship Id="rId15" Type="http://schemas.openxmlformats.org/officeDocument/2006/relationships/diagramQuickStyle" Target="../diagrams/quickStyle5.xml"/><Relationship Id="rId23" Type="http://schemas.openxmlformats.org/officeDocument/2006/relationships/diagramData" Target="../diagrams/data7.xml"/><Relationship Id="rId28" Type="http://schemas.openxmlformats.org/officeDocument/2006/relationships/diagramData" Target="../diagrams/data8.xml"/><Relationship Id="rId36" Type="http://schemas.openxmlformats.org/officeDocument/2006/relationships/diagramColors" Target="../diagrams/colors9.xml"/><Relationship Id="rId10" Type="http://schemas.openxmlformats.org/officeDocument/2006/relationships/diagramQuickStyle" Target="../diagrams/quickStyle4.xml"/><Relationship Id="rId19" Type="http://schemas.openxmlformats.org/officeDocument/2006/relationships/diagramLayout" Target="../diagrams/layout6.xml"/><Relationship Id="rId31" Type="http://schemas.openxmlformats.org/officeDocument/2006/relationships/diagramColors" Target="../diagrams/colors8.xml"/><Relationship Id="rId4" Type="http://schemas.openxmlformats.org/officeDocument/2006/relationships/diagramLayout" Target="../diagrams/layout3.xml"/><Relationship Id="rId9" Type="http://schemas.openxmlformats.org/officeDocument/2006/relationships/diagramLayout" Target="../diagrams/layout4.xml"/><Relationship Id="rId14" Type="http://schemas.openxmlformats.org/officeDocument/2006/relationships/diagramLayout" Target="../diagrams/layout5.xml"/><Relationship Id="rId22" Type="http://schemas.microsoft.com/office/2007/relationships/diagramDrawing" Target="../diagrams/drawing6.xml"/><Relationship Id="rId27" Type="http://schemas.microsoft.com/office/2007/relationships/diagramDrawing" Target="../diagrams/drawing7.xml"/><Relationship Id="rId30" Type="http://schemas.openxmlformats.org/officeDocument/2006/relationships/diagramQuickStyle" Target="../diagrams/quickStyle8.xml"/><Relationship Id="rId35" Type="http://schemas.openxmlformats.org/officeDocument/2006/relationships/diagramQuickStyle" Target="../diagrams/quickStyle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34.png"/><Relationship Id="rId3" Type="http://schemas.openxmlformats.org/officeDocument/2006/relationships/image" Target="../media/image26.png"/><Relationship Id="rId7" Type="http://schemas.microsoft.com/office/2007/relationships/hdphoto" Target="../media/hdphoto2.wdp"/><Relationship Id="rId12" Type="http://schemas.openxmlformats.org/officeDocument/2006/relationships/image" Target="../media/image33.png"/><Relationship Id="rId2" Type="http://schemas.openxmlformats.org/officeDocument/2006/relationships/notesSlide" Target="../notesSlides/notesSlide17.xml"/><Relationship Id="rId16" Type="http://schemas.openxmlformats.org/officeDocument/2006/relationships/image" Target="../media/image37.png"/><Relationship Id="rId1" Type="http://schemas.openxmlformats.org/officeDocument/2006/relationships/slideLayout" Target="../slideLayouts/slideLayout6.xml"/><Relationship Id="rId6" Type="http://schemas.openxmlformats.org/officeDocument/2006/relationships/image" Target="../media/image29.png"/><Relationship Id="rId11" Type="http://schemas.openxmlformats.org/officeDocument/2006/relationships/image" Target="../media/image32.png"/><Relationship Id="rId5" Type="http://schemas.openxmlformats.org/officeDocument/2006/relationships/image" Target="../media/image28.png"/><Relationship Id="rId15" Type="http://schemas.openxmlformats.org/officeDocument/2006/relationships/image" Target="../media/image36.png"/><Relationship Id="rId10" Type="http://schemas.microsoft.com/office/2007/relationships/hdphoto" Target="../media/hdphoto3.wdp"/><Relationship Id="rId4" Type="http://schemas.openxmlformats.org/officeDocument/2006/relationships/image" Target="../media/image27.png"/><Relationship Id="rId9" Type="http://schemas.openxmlformats.org/officeDocument/2006/relationships/image" Target="../media/image31.png"/><Relationship Id="rId14" Type="http://schemas.openxmlformats.org/officeDocument/2006/relationships/image" Target="../media/image35.png"/></Relationships>
</file>

<file path=ppt/slides/_rels/slide19.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3" Type="http://schemas.openxmlformats.org/officeDocument/2006/relationships/hyperlink" Target="http://www.intel.com/"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3.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software.intel.com/en-us/blogs/2018/06/13/introducing-the-tank-aiot-developer-kit" TargetMode="External"/><Relationship Id="rId4" Type="http://schemas.openxmlformats.org/officeDocument/2006/relationships/hyperlink" Target="http://eshop.usa.ieiworld.com/usa/items.php?CA=2&amp;sub_CA=24"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4.jpeg"/><Relationship Id="rId11" Type="http://schemas.openxmlformats.org/officeDocument/2006/relationships/image" Target="../media/image18.jpeg"/><Relationship Id="rId5" Type="http://schemas.openxmlformats.org/officeDocument/2006/relationships/image" Target="../media/image13.jpeg"/><Relationship Id="rId10" Type="http://schemas.openxmlformats.org/officeDocument/2006/relationships/image" Target="../media/image17.jpeg"/><Relationship Id="rId4" Type="http://schemas.openxmlformats.org/officeDocument/2006/relationships/image" Target="../media/image12.jpeg"/><Relationship Id="rId9"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105" name="Group 104"/>
          <p:cNvGrpSpPr/>
          <p:nvPr/>
        </p:nvGrpSpPr>
        <p:grpSpPr>
          <a:xfrm>
            <a:off x="873549" y="2885256"/>
            <a:ext cx="9546532" cy="2482344"/>
            <a:chOff x="-1728742" y="3438466"/>
            <a:chExt cx="7001329" cy="2930546"/>
          </a:xfrm>
        </p:grpSpPr>
        <p:sp>
          <p:nvSpPr>
            <p:cNvPr id="106" name="Title 3"/>
            <p:cNvSpPr txBox="1">
              <a:spLocks/>
            </p:cNvSpPr>
            <p:nvPr/>
          </p:nvSpPr>
          <p:spPr bwMode="auto">
            <a:xfrm>
              <a:off x="-1728742" y="3438466"/>
              <a:ext cx="7001329" cy="799659"/>
            </a:xfrm>
            <a:prstGeom prst="rect">
              <a:avLst/>
            </a:prstGeom>
            <a:noFill/>
            <a:ln w="9525">
              <a:noFill/>
              <a:miter lim="800000"/>
              <a:headEnd/>
              <a:tailEnd/>
            </a:ln>
            <a:effectLst/>
          </p:spPr>
          <p:txBody>
            <a:bodyPr vert="horz" wrap="square" lIns="67921" tIns="33960" rIns="67921" bIns="33960" numCol="1" anchor="ctr" anchorCtr="0" compatLnSpc="1">
              <a:prstTxWarp prst="textNoShape">
                <a:avLst/>
              </a:prstTxWarp>
            </a:bodyPr>
            <a:lstStyle>
              <a:lvl1pPr algn="l" rtl="0" eaLnBrk="1" fontAlgn="base" hangingPunct="1">
                <a:lnSpc>
                  <a:spcPct val="75000"/>
                </a:lnSpc>
                <a:spcBef>
                  <a:spcPct val="0"/>
                </a:spcBef>
                <a:spcAft>
                  <a:spcPct val="0"/>
                </a:spcAft>
                <a:defRPr sz="8178">
                  <a:solidFill>
                    <a:schemeClr val="tx1">
                      <a:alpha val="80000"/>
                    </a:schemeClr>
                  </a:solidFill>
                  <a:effectLst/>
                  <a:latin typeface="+mj-lt"/>
                  <a:ea typeface="+mj-ea"/>
                  <a:cs typeface="+mj-cs"/>
                </a:defRPr>
              </a:lvl1pPr>
              <a:lvl2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2pPr>
              <a:lvl3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3pPr>
              <a:lvl4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4pPr>
              <a:lvl5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5pPr>
              <a:lvl6pPr marL="67738"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6pPr>
              <a:lvl7pPr marL="135474"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7pPr>
              <a:lvl8pPr marL="203211"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8pPr>
              <a:lvl9pPr marL="270949"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9pPr>
            </a:lstStyle>
            <a:p>
              <a:pPr defTabSz="774538">
                <a:lnSpc>
                  <a:spcPct val="65000"/>
                </a:lnSpc>
              </a:pPr>
              <a:r>
                <a:rPr lang="en-US" sz="8800" kern="0" dirty="0" smtClean="0">
                  <a:solidFill>
                    <a:schemeClr val="tx1"/>
                  </a:solidFill>
                  <a:effectLst>
                    <a:outerShdw blurRad="431800" algn="ctr" rotWithShape="0">
                      <a:prstClr val="black"/>
                    </a:outerShdw>
                  </a:effectLst>
                </a:rPr>
                <a:t>Introduction</a:t>
              </a:r>
              <a:endParaRPr lang="en-US" sz="8800" kern="0" dirty="0">
                <a:solidFill>
                  <a:schemeClr val="tx1"/>
                </a:solidFill>
                <a:effectLst>
                  <a:outerShdw blurRad="431800" algn="ctr" rotWithShape="0">
                    <a:prstClr val="black"/>
                  </a:outerShdw>
                </a:effectLst>
              </a:endParaRPr>
            </a:p>
            <a:p>
              <a:pPr defTabSz="774538">
                <a:lnSpc>
                  <a:spcPct val="65000"/>
                </a:lnSpc>
              </a:pPr>
              <a:r>
                <a:rPr lang="en-US" sz="11500" kern="0" dirty="0" smtClean="0">
                  <a:solidFill>
                    <a:srgbClr val="F3D54E"/>
                  </a:solidFill>
                  <a:effectLst>
                    <a:outerShdw blurRad="431800" algn="ctr" rotWithShape="0">
                      <a:prstClr val="black"/>
                    </a:outerShdw>
                  </a:effectLst>
                </a:rPr>
                <a:t>Industrial IoT</a:t>
              </a:r>
              <a:endParaRPr lang="en-US" sz="11500" kern="0" dirty="0">
                <a:solidFill>
                  <a:srgbClr val="F3D54E"/>
                </a:solidFill>
                <a:effectLst>
                  <a:outerShdw blurRad="431800" algn="ctr" rotWithShape="0">
                    <a:prstClr val="black"/>
                  </a:outerShdw>
                </a:effectLst>
              </a:endParaRPr>
            </a:p>
          </p:txBody>
        </p:sp>
        <p:sp>
          <p:nvSpPr>
            <p:cNvPr id="107" name="Content Placeholder 4"/>
            <p:cNvSpPr txBox="1">
              <a:spLocks/>
            </p:cNvSpPr>
            <p:nvPr/>
          </p:nvSpPr>
          <p:spPr bwMode="auto">
            <a:xfrm>
              <a:off x="-1728742" y="5285240"/>
              <a:ext cx="5670994" cy="1083772"/>
            </a:xfrm>
            <a:prstGeom prst="rect">
              <a:avLst/>
            </a:prstGeom>
            <a:noFill/>
            <a:ln w="9525">
              <a:noFill/>
              <a:miter lim="800000"/>
              <a:headEnd/>
              <a:tailEnd/>
            </a:ln>
            <a:effectLst/>
          </p:spPr>
          <p:txBody>
            <a:bodyPr vert="horz" wrap="square" lIns="67921" tIns="33960" rIns="67921" bIns="33960" numCol="1" anchor="t" anchorCtr="0" compatLnSpc="1">
              <a:prstTxWarp prst="textNoShape">
                <a:avLst/>
              </a:prstTxWarp>
            </a:bodyPr>
            <a:lstStyle>
              <a:lvl1pPr marL="203203" indent="-203203" algn="l" rtl="0" eaLnBrk="1" fontAlgn="base" hangingPunct="1">
                <a:lnSpc>
                  <a:spcPct val="95000"/>
                </a:lnSpc>
                <a:spcBef>
                  <a:spcPct val="30000"/>
                </a:spcBef>
                <a:spcAft>
                  <a:spcPct val="0"/>
                </a:spcAft>
                <a:buClr>
                  <a:schemeClr val="accent3"/>
                </a:buClr>
                <a:buSzPct val="118000"/>
                <a:buFont typeface="Wingdings" panose="05000000000000000000" pitchFamily="2" charset="2"/>
                <a:buChar char="§"/>
                <a:defRPr sz="1898">
                  <a:solidFill>
                    <a:schemeClr val="tx1"/>
                  </a:solidFill>
                  <a:effectLst/>
                  <a:latin typeface="+mn-lt"/>
                  <a:ea typeface="+mn-ea"/>
                  <a:cs typeface="+mn-cs"/>
                </a:defRPr>
              </a:lvl1pPr>
              <a:lvl2pPr marL="440272" indent="-220136" algn="l" rtl="0" eaLnBrk="1" fontAlgn="base" hangingPunct="1">
                <a:lnSpc>
                  <a:spcPct val="95000"/>
                </a:lnSpc>
                <a:spcBef>
                  <a:spcPct val="30000"/>
                </a:spcBef>
                <a:spcAft>
                  <a:spcPct val="0"/>
                </a:spcAft>
                <a:buClr>
                  <a:schemeClr val="accent3"/>
                </a:buClr>
                <a:buChar char="–"/>
                <a:defRPr sz="1687">
                  <a:solidFill>
                    <a:schemeClr val="tx1"/>
                  </a:solidFill>
                  <a:effectLst/>
                  <a:latin typeface="+mn-lt"/>
                  <a:cs typeface="+mn-cs"/>
                </a:defRPr>
              </a:lvl2pPr>
              <a:lvl3pPr marL="575741" indent="-168395" algn="l" rtl="0" eaLnBrk="1" fontAlgn="base" hangingPunct="1">
                <a:lnSpc>
                  <a:spcPct val="95000"/>
                </a:lnSpc>
                <a:spcBef>
                  <a:spcPct val="30000"/>
                </a:spcBef>
                <a:spcAft>
                  <a:spcPct val="0"/>
                </a:spcAft>
                <a:buClr>
                  <a:schemeClr val="accent3"/>
                </a:buClr>
                <a:buChar char="–"/>
                <a:defRPr sz="1546">
                  <a:solidFill>
                    <a:schemeClr val="tx1"/>
                  </a:solidFill>
                  <a:effectLst/>
                  <a:latin typeface="+mn-lt"/>
                  <a:cs typeface="+mn-cs"/>
                </a:defRPr>
              </a:lvl3pPr>
              <a:lvl4pPr marL="204858" indent="-35515"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4pPr>
              <a:lvl5pPr marL="25589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5pPr>
              <a:lvl6pPr marL="323633"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6pPr>
              <a:lvl7pPr marL="391371"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7pPr>
              <a:lvl8pPr marL="459107"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8pPr>
              <a:lvl9pPr marL="52684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9pPr>
            </a:lstStyle>
            <a:p>
              <a:pPr marL="0" indent="0" defTabSz="774538" fontAlgn="auto">
                <a:lnSpc>
                  <a:spcPct val="100000"/>
                </a:lnSpc>
                <a:spcBef>
                  <a:spcPts val="0"/>
                </a:spcBef>
                <a:spcAft>
                  <a:spcPts val="0"/>
                </a:spcAft>
                <a:buClr>
                  <a:srgbClr val="F3D54E"/>
                </a:buClr>
                <a:buSzTx/>
                <a:buNone/>
              </a:pPr>
              <a:r>
                <a:rPr lang="en-US" sz="1800" kern="0" dirty="0" smtClean="0">
                  <a:solidFill>
                    <a:prstClr val="white"/>
                  </a:solidFill>
                </a:rPr>
                <a:t>Software and Services Group</a:t>
              </a:r>
              <a:endParaRPr lang="en-US" sz="1800" kern="0" dirty="0">
                <a:solidFill>
                  <a:prstClr val="white"/>
                </a:solidFill>
              </a:endParaRPr>
            </a:p>
            <a:p>
              <a:pPr marL="0" indent="0" defTabSz="774538" fontAlgn="auto">
                <a:lnSpc>
                  <a:spcPct val="100000"/>
                </a:lnSpc>
                <a:spcBef>
                  <a:spcPts val="0"/>
                </a:spcBef>
                <a:spcAft>
                  <a:spcPts val="0"/>
                </a:spcAft>
                <a:buClr>
                  <a:srgbClr val="F3D54E"/>
                </a:buClr>
                <a:buSzTx/>
                <a:buNone/>
              </a:pPr>
              <a:r>
                <a:rPr lang="en-US" sz="1800" kern="0" dirty="0" smtClean="0">
                  <a:solidFill>
                    <a:prstClr val="white"/>
                  </a:solidFill>
                </a:rPr>
                <a:t>IoT Developer Relations, Intel</a:t>
              </a:r>
              <a:endParaRPr lang="en-US" sz="1800" kern="0" dirty="0">
                <a:solidFill>
                  <a:prstClr val="white"/>
                </a:solidFill>
              </a:endParaRPr>
            </a:p>
          </p:txBody>
        </p:sp>
      </p:grpSp>
    </p:spTree>
    <p:extLst>
      <p:ext uri="{BB962C8B-B14F-4D97-AF65-F5344CB8AC3E}">
        <p14:creationId xmlns:p14="http://schemas.microsoft.com/office/powerpoint/2010/main" val="2378924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3D54E">
                    <a:alpha val="90000"/>
                  </a:srgbClr>
                </a:solidFill>
              </a:rPr>
              <a:t>Technology</a:t>
            </a:r>
            <a:r>
              <a:rPr lang="en-US" sz="6000" dirty="0"/>
              <a:t> enables New Value</a:t>
            </a:r>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10</a:t>
            </a:fld>
            <a:endParaRPr lang="en-US" dirty="0">
              <a:solidFill>
                <a:prstClr val="white"/>
              </a:solidFill>
            </a:endParaRPr>
          </a:p>
        </p:txBody>
      </p:sp>
      <p:grpSp>
        <p:nvGrpSpPr>
          <p:cNvPr id="100" name="Group 99"/>
          <p:cNvGrpSpPr/>
          <p:nvPr/>
        </p:nvGrpSpPr>
        <p:grpSpPr>
          <a:xfrm>
            <a:off x="6996671" y="1400204"/>
            <a:ext cx="3803592" cy="3803592"/>
            <a:chOff x="386131" y="1306112"/>
            <a:chExt cx="3803592" cy="3803592"/>
          </a:xfrm>
        </p:grpSpPr>
        <p:grpSp>
          <p:nvGrpSpPr>
            <p:cNvPr id="85" name="Group 84"/>
            <p:cNvGrpSpPr/>
            <p:nvPr/>
          </p:nvGrpSpPr>
          <p:grpSpPr>
            <a:xfrm>
              <a:off x="906107" y="1774303"/>
              <a:ext cx="2762952" cy="2867209"/>
              <a:chOff x="3638791" y="1911377"/>
              <a:chExt cx="2762952" cy="2867209"/>
            </a:xfrm>
          </p:grpSpPr>
          <p:sp>
            <p:nvSpPr>
              <p:cNvPr id="77" name="Freeform 76"/>
              <p:cNvSpPr/>
              <p:nvPr/>
            </p:nvSpPr>
            <p:spPr>
              <a:xfrm>
                <a:off x="3785564" y="1969524"/>
                <a:ext cx="2456504" cy="1002474"/>
              </a:xfrm>
              <a:custGeom>
                <a:avLst/>
                <a:gdLst>
                  <a:gd name="connsiteX0" fmla="*/ 1243219 w 2456504"/>
                  <a:gd name="connsiteY0" fmla="*/ 0 h 1002474"/>
                  <a:gd name="connsiteX1" fmla="*/ 2435333 w 2456504"/>
                  <a:gd name="connsiteY1" fmla="*/ 633842 h 1002474"/>
                  <a:gd name="connsiteX2" fmla="*/ 2456504 w 2456504"/>
                  <a:gd name="connsiteY2" fmla="*/ 668691 h 1002474"/>
                  <a:gd name="connsiteX3" fmla="*/ 1962055 w 2456504"/>
                  <a:gd name="connsiteY3" fmla="*/ 954161 h 1002474"/>
                  <a:gd name="connsiteX4" fmla="*/ 1960856 w 2456504"/>
                  <a:gd name="connsiteY4" fmla="*/ 951953 h 1002474"/>
                  <a:gd name="connsiteX5" fmla="*/ 1240533 w 2456504"/>
                  <a:gd name="connsiteY5" fmla="*/ 568960 h 1002474"/>
                  <a:gd name="connsiteX6" fmla="*/ 520210 w 2456504"/>
                  <a:gd name="connsiteY6" fmla="*/ 951953 h 1002474"/>
                  <a:gd name="connsiteX7" fmla="*/ 492788 w 2456504"/>
                  <a:gd name="connsiteY7" fmla="*/ 1002474 h 1002474"/>
                  <a:gd name="connsiteX8" fmla="*/ 0 w 2456504"/>
                  <a:gd name="connsiteY8" fmla="*/ 717963 h 1002474"/>
                  <a:gd name="connsiteX9" fmla="*/ 51105 w 2456504"/>
                  <a:gd name="connsiteY9" fmla="*/ 633842 h 1002474"/>
                  <a:gd name="connsiteX10" fmla="*/ 1243219 w 2456504"/>
                  <a:gd name="connsiteY10" fmla="*/ 0 h 100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56504" h="1002474">
                    <a:moveTo>
                      <a:pt x="1243219" y="0"/>
                    </a:moveTo>
                    <a:cubicBezTo>
                      <a:pt x="1739461" y="0"/>
                      <a:pt x="2176979" y="251427"/>
                      <a:pt x="2435333" y="633842"/>
                    </a:cubicBezTo>
                    <a:lnTo>
                      <a:pt x="2456504" y="668691"/>
                    </a:lnTo>
                    <a:lnTo>
                      <a:pt x="1962055" y="954161"/>
                    </a:lnTo>
                    <a:lnTo>
                      <a:pt x="1960856" y="951953"/>
                    </a:lnTo>
                    <a:cubicBezTo>
                      <a:pt x="1804748" y="720882"/>
                      <a:pt x="1540383" y="568960"/>
                      <a:pt x="1240533" y="568960"/>
                    </a:cubicBezTo>
                    <a:cubicBezTo>
                      <a:pt x="940684" y="568960"/>
                      <a:pt x="676318" y="720882"/>
                      <a:pt x="520210" y="951953"/>
                    </a:cubicBezTo>
                    <a:lnTo>
                      <a:pt x="492788" y="1002474"/>
                    </a:lnTo>
                    <a:lnTo>
                      <a:pt x="0" y="717963"/>
                    </a:lnTo>
                    <a:lnTo>
                      <a:pt x="51105" y="633842"/>
                    </a:lnTo>
                    <a:cubicBezTo>
                      <a:pt x="309460" y="251427"/>
                      <a:pt x="746977" y="0"/>
                      <a:pt x="1243219" y="0"/>
                    </a:cubicBezTo>
                    <a:close/>
                  </a:path>
                </a:pathLst>
              </a:custGeom>
              <a:gradFill>
                <a:gsLst>
                  <a:gs pos="100000">
                    <a:srgbClr val="9E2300"/>
                  </a:gs>
                  <a:gs pos="80000">
                    <a:srgbClr val="CF3400"/>
                  </a:gs>
                  <a:gs pos="0">
                    <a:srgbClr val="FF44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12" name="Oval 11"/>
              <p:cNvSpPr>
                <a:spLocks noChangeAspect="1"/>
              </p:cNvSpPr>
              <p:nvPr/>
            </p:nvSpPr>
            <p:spPr>
              <a:xfrm>
                <a:off x="4274910" y="2619775"/>
                <a:ext cx="1472184" cy="1472184"/>
              </a:xfrm>
              <a:prstGeom prst="ellipse">
                <a:avLst/>
              </a:prstGeom>
              <a:gradFill>
                <a:gsLst>
                  <a:gs pos="100000">
                    <a:srgbClr val="003C71"/>
                  </a:gs>
                  <a:gs pos="0">
                    <a:srgbClr val="0073D4"/>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Industry 4.0</a:t>
                </a:r>
              </a:p>
            </p:txBody>
          </p:sp>
          <p:sp>
            <p:nvSpPr>
              <p:cNvPr id="79" name="Freeform 78"/>
              <p:cNvSpPr/>
              <p:nvPr/>
            </p:nvSpPr>
            <p:spPr>
              <a:xfrm>
                <a:off x="3638791" y="1911377"/>
                <a:ext cx="1624214" cy="2867209"/>
              </a:xfrm>
              <a:custGeom>
                <a:avLst/>
                <a:gdLst>
                  <a:gd name="connsiteX0" fmla="*/ 101132 w 1624214"/>
                  <a:gd name="connsiteY0" fmla="*/ 910248 h 2867209"/>
                  <a:gd name="connsiteX1" fmla="*/ 599743 w 1624214"/>
                  <a:gd name="connsiteY1" fmla="*/ 1198122 h 2867209"/>
                  <a:gd name="connsiteX2" fmla="*/ 583864 w 1624214"/>
                  <a:gd name="connsiteY2" fmla="*/ 1259881 h 2867209"/>
                  <a:gd name="connsiteX3" fmla="*/ 566215 w 1624214"/>
                  <a:gd name="connsiteY3" fmla="*/ 1434950 h 2867209"/>
                  <a:gd name="connsiteX4" fmla="*/ 566283 w 1624214"/>
                  <a:gd name="connsiteY4" fmla="*/ 1436295 h 2867209"/>
                  <a:gd name="connsiteX5" fmla="*/ 566215 w 1624214"/>
                  <a:gd name="connsiteY5" fmla="*/ 1437640 h 2867209"/>
                  <a:gd name="connsiteX6" fmla="*/ 566533 w 1624214"/>
                  <a:gd name="connsiteY6" fmla="*/ 1441240 h 2867209"/>
                  <a:gd name="connsiteX7" fmla="*/ 570700 w 1624214"/>
                  <a:gd name="connsiteY7" fmla="*/ 1523768 h 2867209"/>
                  <a:gd name="connsiteX8" fmla="*/ 578083 w 1624214"/>
                  <a:gd name="connsiteY8" fmla="*/ 1572142 h 2867209"/>
                  <a:gd name="connsiteX9" fmla="*/ 579783 w 1624214"/>
                  <a:gd name="connsiteY9" fmla="*/ 1591411 h 2867209"/>
                  <a:gd name="connsiteX10" fmla="*/ 582635 w 1624214"/>
                  <a:gd name="connsiteY10" fmla="*/ 1601969 h 2867209"/>
                  <a:gd name="connsiteX11" fmla="*/ 583864 w 1624214"/>
                  <a:gd name="connsiteY11" fmla="*/ 1610020 h 2867209"/>
                  <a:gd name="connsiteX12" fmla="*/ 605269 w 1624214"/>
                  <a:gd name="connsiteY12" fmla="*/ 1693269 h 2867209"/>
                  <a:gd name="connsiteX13" fmla="*/ 613010 w 1624214"/>
                  <a:gd name="connsiteY13" fmla="*/ 1714418 h 2867209"/>
                  <a:gd name="connsiteX14" fmla="*/ 618927 w 1624214"/>
                  <a:gd name="connsiteY14" fmla="*/ 1736322 h 2867209"/>
                  <a:gd name="connsiteX15" fmla="*/ 628674 w 1624214"/>
                  <a:gd name="connsiteY15" fmla="*/ 1757215 h 2867209"/>
                  <a:gd name="connsiteX16" fmla="*/ 634480 w 1624214"/>
                  <a:gd name="connsiteY16" fmla="*/ 1773080 h 2867209"/>
                  <a:gd name="connsiteX17" fmla="*/ 645831 w 1624214"/>
                  <a:gd name="connsiteY17" fmla="*/ 1793991 h 2867209"/>
                  <a:gd name="connsiteX18" fmla="*/ 681305 w 1624214"/>
                  <a:gd name="connsiteY18" fmla="*/ 1870032 h 2867209"/>
                  <a:gd name="connsiteX19" fmla="*/ 708061 w 1624214"/>
                  <a:gd name="connsiteY19" fmla="*/ 1908642 h 2867209"/>
                  <a:gd name="connsiteX20" fmla="*/ 714572 w 1624214"/>
                  <a:gd name="connsiteY20" fmla="*/ 1920638 h 2867209"/>
                  <a:gd name="connsiteX21" fmla="*/ 725824 w 1624214"/>
                  <a:gd name="connsiteY21" fmla="*/ 1934275 h 2867209"/>
                  <a:gd name="connsiteX22" fmla="*/ 764580 w 1624214"/>
                  <a:gd name="connsiteY22" fmla="*/ 1990202 h 2867209"/>
                  <a:gd name="connsiteX23" fmla="*/ 812246 w 1624214"/>
                  <a:gd name="connsiteY23" fmla="*/ 2039020 h 2867209"/>
                  <a:gd name="connsiteX24" fmla="*/ 820646 w 1624214"/>
                  <a:gd name="connsiteY24" fmla="*/ 2049200 h 2867209"/>
                  <a:gd name="connsiteX25" fmla="*/ 828571 w 1624214"/>
                  <a:gd name="connsiteY25" fmla="*/ 2055739 h 2867209"/>
                  <a:gd name="connsiteX26" fmla="*/ 866409 w 1624214"/>
                  <a:gd name="connsiteY26" fmla="*/ 2094491 h 2867209"/>
                  <a:gd name="connsiteX27" fmla="*/ 944910 w 1624214"/>
                  <a:gd name="connsiteY27" fmla="*/ 2151727 h 2867209"/>
                  <a:gd name="connsiteX28" fmla="*/ 949208 w 1624214"/>
                  <a:gd name="connsiteY28" fmla="*/ 2155273 h 2867209"/>
                  <a:gd name="connsiteX29" fmla="*/ 951421 w 1624214"/>
                  <a:gd name="connsiteY29" fmla="*/ 2156475 h 2867209"/>
                  <a:gd name="connsiteX30" fmla="*/ 984453 w 1624214"/>
                  <a:gd name="connsiteY30" fmla="*/ 2180559 h 2867209"/>
                  <a:gd name="connsiteX31" fmla="*/ 1116372 w 1624214"/>
                  <a:gd name="connsiteY31" fmla="*/ 2246066 h 2867209"/>
                  <a:gd name="connsiteX32" fmla="*/ 1167457 w 1624214"/>
                  <a:gd name="connsiteY32" fmla="*/ 2261238 h 2867209"/>
                  <a:gd name="connsiteX33" fmla="*/ 1176576 w 1624214"/>
                  <a:gd name="connsiteY33" fmla="*/ 2264576 h 2867209"/>
                  <a:gd name="connsiteX34" fmla="*/ 1192357 w 1624214"/>
                  <a:gd name="connsiteY34" fmla="*/ 2268634 h 2867209"/>
                  <a:gd name="connsiteX35" fmla="*/ 1259826 w 1624214"/>
                  <a:gd name="connsiteY35" fmla="*/ 2288672 h 2867209"/>
                  <a:gd name="connsiteX36" fmla="*/ 1331011 w 1624214"/>
                  <a:gd name="connsiteY36" fmla="*/ 2299536 h 2867209"/>
                  <a:gd name="connsiteX37" fmla="*/ 1331011 w 1624214"/>
                  <a:gd name="connsiteY37" fmla="*/ 2867209 h 2867209"/>
                  <a:gd name="connsiteX38" fmla="*/ 1290591 w 1624214"/>
                  <a:gd name="connsiteY38" fmla="*/ 2865168 h 2867209"/>
                  <a:gd name="connsiteX39" fmla="*/ 173457 w 1624214"/>
                  <a:gd name="connsiteY39" fmla="*/ 2120215 h 2867209"/>
                  <a:gd name="connsiteX40" fmla="*/ 114133 w 1624214"/>
                  <a:gd name="connsiteY40" fmla="*/ 1997066 h 2867209"/>
                  <a:gd name="connsiteX41" fmla="*/ 112544 w 1624214"/>
                  <a:gd name="connsiteY41" fmla="*/ 1993522 h 2867209"/>
                  <a:gd name="connsiteX42" fmla="*/ 66376 w 1624214"/>
                  <a:gd name="connsiteY42" fmla="*/ 1867383 h 2867209"/>
                  <a:gd name="connsiteX43" fmla="*/ 64211 w 1624214"/>
                  <a:gd name="connsiteY43" fmla="*/ 1861047 h 2867209"/>
                  <a:gd name="connsiteX44" fmla="*/ 30701 w 1624214"/>
                  <a:gd name="connsiteY44" fmla="*/ 1730721 h 2867209"/>
                  <a:gd name="connsiteX45" fmla="*/ 28976 w 1624214"/>
                  <a:gd name="connsiteY45" fmla="*/ 1723550 h 2867209"/>
                  <a:gd name="connsiteX46" fmla="*/ 7682 w 1624214"/>
                  <a:gd name="connsiteY46" fmla="*/ 1584026 h 2867209"/>
                  <a:gd name="connsiteX47" fmla="*/ 7353 w 1624214"/>
                  <a:gd name="connsiteY47" fmla="*/ 1581724 h 2867209"/>
                  <a:gd name="connsiteX48" fmla="*/ 0 w 1624214"/>
                  <a:gd name="connsiteY48" fmla="*/ 1436104 h 2867209"/>
                  <a:gd name="connsiteX49" fmla="*/ 350 w 1624214"/>
                  <a:gd name="connsiteY49" fmla="*/ 1426857 h 2867209"/>
                  <a:gd name="connsiteX50" fmla="*/ 6387 w 1624214"/>
                  <a:gd name="connsiteY50" fmla="*/ 1307295 h 2867209"/>
                  <a:gd name="connsiteX51" fmla="*/ 12261 w 1624214"/>
                  <a:gd name="connsiteY51" fmla="*/ 1255872 h 2867209"/>
                  <a:gd name="connsiteX52" fmla="*/ 23535 w 1624214"/>
                  <a:gd name="connsiteY52" fmla="*/ 1182003 h 2867209"/>
                  <a:gd name="connsiteX53" fmla="*/ 34755 w 1624214"/>
                  <a:gd name="connsiteY53" fmla="*/ 1123413 h 2867209"/>
                  <a:gd name="connsiteX54" fmla="*/ 50595 w 1624214"/>
                  <a:gd name="connsiteY54" fmla="*/ 1061810 h 2867209"/>
                  <a:gd name="connsiteX55" fmla="*/ 64575 w 1624214"/>
                  <a:gd name="connsiteY55" fmla="*/ 1010130 h 2867209"/>
                  <a:gd name="connsiteX56" fmla="*/ 1615450 w 1624214"/>
                  <a:gd name="connsiteY56" fmla="*/ 11220 h 2867209"/>
                  <a:gd name="connsiteX57" fmla="*/ 1620684 w 1624214"/>
                  <a:gd name="connsiteY57" fmla="*/ 11551 h 2867209"/>
                  <a:gd name="connsiteX58" fmla="*/ 1624214 w 1624214"/>
                  <a:gd name="connsiteY58" fmla="*/ 12226 h 2867209"/>
                  <a:gd name="connsiteX59" fmla="*/ 1437581 w 1624214"/>
                  <a:gd name="connsiteY59" fmla="*/ 0 h 2867209"/>
                  <a:gd name="connsiteX60" fmla="*/ 1451339 w 1624214"/>
                  <a:gd name="connsiteY60" fmla="*/ 868 h 2867209"/>
                  <a:gd name="connsiteX61" fmla="*/ 1432823 w 1624214"/>
                  <a:gd name="connsiteY61" fmla="*/ 300 h 286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24214" h="2867209">
                    <a:moveTo>
                      <a:pt x="101132" y="910248"/>
                    </a:moveTo>
                    <a:lnTo>
                      <a:pt x="599743" y="1198122"/>
                    </a:lnTo>
                    <a:lnTo>
                      <a:pt x="583864" y="1259881"/>
                    </a:lnTo>
                    <a:cubicBezTo>
                      <a:pt x="572292" y="1316430"/>
                      <a:pt x="566215" y="1374980"/>
                      <a:pt x="566215" y="1434950"/>
                    </a:cubicBezTo>
                    <a:lnTo>
                      <a:pt x="566283" y="1436295"/>
                    </a:lnTo>
                    <a:lnTo>
                      <a:pt x="566215" y="1437640"/>
                    </a:lnTo>
                    <a:lnTo>
                      <a:pt x="566533" y="1441240"/>
                    </a:lnTo>
                    <a:lnTo>
                      <a:pt x="570700" y="1523768"/>
                    </a:lnTo>
                    <a:lnTo>
                      <a:pt x="578083" y="1572142"/>
                    </a:lnTo>
                    <a:lnTo>
                      <a:pt x="579783" y="1591411"/>
                    </a:lnTo>
                    <a:lnTo>
                      <a:pt x="582635" y="1601969"/>
                    </a:lnTo>
                    <a:lnTo>
                      <a:pt x="583864" y="1610020"/>
                    </a:lnTo>
                    <a:cubicBezTo>
                      <a:pt x="589650" y="1638294"/>
                      <a:pt x="596809" y="1666068"/>
                      <a:pt x="605269" y="1693269"/>
                    </a:cubicBezTo>
                    <a:lnTo>
                      <a:pt x="613010" y="1714418"/>
                    </a:lnTo>
                    <a:lnTo>
                      <a:pt x="618927" y="1736322"/>
                    </a:lnTo>
                    <a:lnTo>
                      <a:pt x="628674" y="1757215"/>
                    </a:lnTo>
                    <a:lnTo>
                      <a:pt x="634480" y="1773080"/>
                    </a:lnTo>
                    <a:lnTo>
                      <a:pt x="645831" y="1793991"/>
                    </a:lnTo>
                    <a:lnTo>
                      <a:pt x="681305" y="1870032"/>
                    </a:lnTo>
                    <a:lnTo>
                      <a:pt x="708061" y="1908642"/>
                    </a:lnTo>
                    <a:lnTo>
                      <a:pt x="714572" y="1920638"/>
                    </a:lnTo>
                    <a:lnTo>
                      <a:pt x="725824" y="1934275"/>
                    </a:lnTo>
                    <a:lnTo>
                      <a:pt x="764580" y="1990202"/>
                    </a:lnTo>
                    <a:lnTo>
                      <a:pt x="812246" y="2039020"/>
                    </a:lnTo>
                    <a:lnTo>
                      <a:pt x="820646" y="2049200"/>
                    </a:lnTo>
                    <a:lnTo>
                      <a:pt x="828571" y="2055739"/>
                    </a:lnTo>
                    <a:lnTo>
                      <a:pt x="866409" y="2094491"/>
                    </a:lnTo>
                    <a:lnTo>
                      <a:pt x="944910" y="2151727"/>
                    </a:lnTo>
                    <a:lnTo>
                      <a:pt x="949208" y="2155273"/>
                    </a:lnTo>
                    <a:lnTo>
                      <a:pt x="951421" y="2156475"/>
                    </a:lnTo>
                    <a:lnTo>
                      <a:pt x="984453" y="2180559"/>
                    </a:lnTo>
                    <a:cubicBezTo>
                      <a:pt x="1026244" y="2205952"/>
                      <a:pt x="1070347" y="2227917"/>
                      <a:pt x="1116372" y="2246066"/>
                    </a:cubicBezTo>
                    <a:lnTo>
                      <a:pt x="1167457" y="2261238"/>
                    </a:lnTo>
                    <a:lnTo>
                      <a:pt x="1176576" y="2264576"/>
                    </a:lnTo>
                    <a:lnTo>
                      <a:pt x="1192357" y="2268634"/>
                    </a:lnTo>
                    <a:lnTo>
                      <a:pt x="1259826" y="2288672"/>
                    </a:lnTo>
                    <a:lnTo>
                      <a:pt x="1331011" y="2299536"/>
                    </a:lnTo>
                    <a:lnTo>
                      <a:pt x="1331011" y="2867209"/>
                    </a:lnTo>
                    <a:lnTo>
                      <a:pt x="1290591" y="2865168"/>
                    </a:lnTo>
                    <a:cubicBezTo>
                      <a:pt x="807298" y="2816087"/>
                      <a:pt x="394774" y="2527623"/>
                      <a:pt x="173457" y="2120215"/>
                    </a:cubicBezTo>
                    <a:lnTo>
                      <a:pt x="114133" y="1997066"/>
                    </a:lnTo>
                    <a:lnTo>
                      <a:pt x="112544" y="1993522"/>
                    </a:lnTo>
                    <a:lnTo>
                      <a:pt x="66376" y="1867383"/>
                    </a:lnTo>
                    <a:lnTo>
                      <a:pt x="64211" y="1861047"/>
                    </a:lnTo>
                    <a:lnTo>
                      <a:pt x="30701" y="1730721"/>
                    </a:lnTo>
                    <a:lnTo>
                      <a:pt x="28976" y="1723550"/>
                    </a:lnTo>
                    <a:lnTo>
                      <a:pt x="7682" y="1584026"/>
                    </a:lnTo>
                    <a:lnTo>
                      <a:pt x="7353" y="1581724"/>
                    </a:lnTo>
                    <a:lnTo>
                      <a:pt x="0" y="1436104"/>
                    </a:lnTo>
                    <a:lnTo>
                      <a:pt x="350" y="1426857"/>
                    </a:lnTo>
                    <a:lnTo>
                      <a:pt x="6387" y="1307295"/>
                    </a:lnTo>
                    <a:lnTo>
                      <a:pt x="12261" y="1255872"/>
                    </a:lnTo>
                    <a:lnTo>
                      <a:pt x="23535" y="1182003"/>
                    </a:lnTo>
                    <a:lnTo>
                      <a:pt x="34755" y="1123413"/>
                    </a:lnTo>
                    <a:lnTo>
                      <a:pt x="50595" y="1061810"/>
                    </a:lnTo>
                    <a:lnTo>
                      <a:pt x="64575" y="1010130"/>
                    </a:lnTo>
                    <a:close/>
                    <a:moveTo>
                      <a:pt x="1615450" y="11220"/>
                    </a:moveTo>
                    <a:lnTo>
                      <a:pt x="1620684" y="11551"/>
                    </a:lnTo>
                    <a:lnTo>
                      <a:pt x="1624214" y="12226"/>
                    </a:lnTo>
                    <a:close/>
                    <a:moveTo>
                      <a:pt x="1437581" y="0"/>
                    </a:moveTo>
                    <a:lnTo>
                      <a:pt x="1451339" y="868"/>
                    </a:lnTo>
                    <a:lnTo>
                      <a:pt x="1432823" y="300"/>
                    </a:lnTo>
                    <a:close/>
                  </a:path>
                </a:pathLst>
              </a:custGeom>
              <a:gradFill>
                <a:gsLst>
                  <a:gs pos="100000">
                    <a:srgbClr val="788500"/>
                  </a:gs>
                  <a:gs pos="0">
                    <a:srgbClr val="FFDD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75" name="Freeform 74"/>
              <p:cNvSpPr/>
              <p:nvPr>
                <p:custDataLst>
                  <p:custData r:id="rId1"/>
                </p:custDataLst>
              </p:nvPr>
            </p:nvSpPr>
            <p:spPr>
              <a:xfrm>
                <a:off x="5070672" y="2754294"/>
                <a:ext cx="1331071" cy="2013406"/>
              </a:xfrm>
              <a:custGeom>
                <a:avLst/>
                <a:gdLst>
                  <a:gd name="connsiteX0" fmla="*/ 1207712 w 1331071"/>
                  <a:gd name="connsiteY0" fmla="*/ 0 h 2013406"/>
                  <a:gd name="connsiteX1" fmla="*/ 1210760 w 1331071"/>
                  <a:gd name="connsiteY1" fmla="*/ 6327 h 2013406"/>
                  <a:gd name="connsiteX2" fmla="*/ 1218094 w 1331071"/>
                  <a:gd name="connsiteY2" fmla="*/ 21553 h 2013406"/>
                  <a:gd name="connsiteX3" fmla="*/ 1266438 w 1331071"/>
                  <a:gd name="connsiteY3" fmla="*/ 153637 h 2013406"/>
                  <a:gd name="connsiteX4" fmla="*/ 1291911 w 1331071"/>
                  <a:gd name="connsiteY4" fmla="*/ 252706 h 2013406"/>
                  <a:gd name="connsiteX5" fmla="*/ 1301864 w 1331071"/>
                  <a:gd name="connsiteY5" fmla="*/ 291412 h 2013406"/>
                  <a:gd name="connsiteX6" fmla="*/ 1331071 w 1331071"/>
                  <a:gd name="connsiteY6" fmla="*/ 581147 h 2013406"/>
                  <a:gd name="connsiteX7" fmla="*/ 1323870 w 1331071"/>
                  <a:gd name="connsiteY7" fmla="*/ 723762 h 2013406"/>
                  <a:gd name="connsiteX8" fmla="*/ 1317231 w 1331071"/>
                  <a:gd name="connsiteY8" fmla="*/ 770186 h 2013406"/>
                  <a:gd name="connsiteX9" fmla="*/ 1303160 w 1331071"/>
                  <a:gd name="connsiteY9" fmla="*/ 862390 h 2013406"/>
                  <a:gd name="connsiteX10" fmla="*/ 1290252 w 1331071"/>
                  <a:gd name="connsiteY10" fmla="*/ 916040 h 2013406"/>
                  <a:gd name="connsiteX11" fmla="*/ 1269595 w 1331071"/>
                  <a:gd name="connsiteY11" fmla="*/ 996377 h 2013406"/>
                  <a:gd name="connsiteX12" fmla="*/ 1250784 w 1331071"/>
                  <a:gd name="connsiteY12" fmla="*/ 1051426 h 2013406"/>
                  <a:gd name="connsiteX13" fmla="*/ 1223830 w 1331071"/>
                  <a:gd name="connsiteY13" fmla="*/ 1125070 h 2013406"/>
                  <a:gd name="connsiteX14" fmla="*/ 1199481 w 1331071"/>
                  <a:gd name="connsiteY14" fmla="*/ 1179381 h 2013406"/>
                  <a:gd name="connsiteX15" fmla="*/ 1166513 w 1331071"/>
                  <a:gd name="connsiteY15" fmla="*/ 1247818 h 2013406"/>
                  <a:gd name="connsiteX16" fmla="*/ 1136997 w 1331071"/>
                  <a:gd name="connsiteY16" fmla="*/ 1300252 h 2013406"/>
                  <a:gd name="connsiteX17" fmla="*/ 1098288 w 1331071"/>
                  <a:gd name="connsiteY17" fmla="*/ 1363970 h 2013406"/>
                  <a:gd name="connsiteX18" fmla="*/ 1063984 w 1331071"/>
                  <a:gd name="connsiteY18" fmla="*/ 1413779 h 2013406"/>
                  <a:gd name="connsiteX19" fmla="*/ 1019792 w 1331071"/>
                  <a:gd name="connsiteY19" fmla="*/ 1472876 h 2013406"/>
                  <a:gd name="connsiteX20" fmla="*/ 981093 w 1331071"/>
                  <a:gd name="connsiteY20" fmla="*/ 1519487 h 2013406"/>
                  <a:gd name="connsiteX21" fmla="*/ 931647 w 1331071"/>
                  <a:gd name="connsiteY21" fmla="*/ 1573891 h 2013406"/>
                  <a:gd name="connsiteX22" fmla="*/ 888975 w 1331071"/>
                  <a:gd name="connsiteY22" fmla="*/ 1616818 h 2013406"/>
                  <a:gd name="connsiteX23" fmla="*/ 834454 w 1331071"/>
                  <a:gd name="connsiteY23" fmla="*/ 1666369 h 2013406"/>
                  <a:gd name="connsiteX24" fmla="*/ 788279 w 1331071"/>
                  <a:gd name="connsiteY24" fmla="*/ 1705175 h 2013406"/>
                  <a:gd name="connsiteX25" fmla="*/ 728774 w 1331071"/>
                  <a:gd name="connsiteY25" fmla="*/ 1749672 h 2013406"/>
                  <a:gd name="connsiteX26" fmla="*/ 679657 w 1331071"/>
                  <a:gd name="connsiteY26" fmla="*/ 1783936 h 2013406"/>
                  <a:gd name="connsiteX27" fmla="*/ 615084 w 1331071"/>
                  <a:gd name="connsiteY27" fmla="*/ 1823165 h 2013406"/>
                  <a:gd name="connsiteX28" fmla="*/ 563757 w 1331071"/>
                  <a:gd name="connsiteY28" fmla="*/ 1852468 h 2013406"/>
                  <a:gd name="connsiteX29" fmla="*/ 493661 w 1331071"/>
                  <a:gd name="connsiteY29" fmla="*/ 1886235 h 2013406"/>
                  <a:gd name="connsiteX30" fmla="*/ 441231 w 1331071"/>
                  <a:gd name="connsiteY30" fmla="*/ 1910127 h 2013406"/>
                  <a:gd name="connsiteX31" fmla="*/ 364176 w 1331071"/>
                  <a:gd name="connsiteY31" fmla="*/ 1938330 h 2013406"/>
                  <a:gd name="connsiteX32" fmla="*/ 312732 w 1331071"/>
                  <a:gd name="connsiteY32" fmla="*/ 1956265 h 2013406"/>
                  <a:gd name="connsiteX33" fmla="*/ 223688 w 1331071"/>
                  <a:gd name="connsiteY33" fmla="*/ 1979160 h 2013406"/>
                  <a:gd name="connsiteX34" fmla="*/ 178912 w 1331071"/>
                  <a:gd name="connsiteY34" fmla="*/ 1990229 h 2013406"/>
                  <a:gd name="connsiteX35" fmla="*/ 40422 w 1331071"/>
                  <a:gd name="connsiteY35" fmla="*/ 2011365 h 2013406"/>
                  <a:gd name="connsiteX36" fmla="*/ 0 w 1331071"/>
                  <a:gd name="connsiteY36" fmla="*/ 2013406 h 2013406"/>
                  <a:gd name="connsiteX37" fmla="*/ 0 w 1331071"/>
                  <a:gd name="connsiteY37" fmla="*/ 1442223 h 2013406"/>
                  <a:gd name="connsiteX38" fmla="*/ 410 w 1331071"/>
                  <a:gd name="connsiteY38" fmla="*/ 1442161 h 2013406"/>
                  <a:gd name="connsiteX39" fmla="*/ 65814 w 1331071"/>
                  <a:gd name="connsiteY39" fmla="*/ 1432179 h 2013406"/>
                  <a:gd name="connsiteX40" fmla="*/ 65823 w 1331071"/>
                  <a:gd name="connsiteY40" fmla="*/ 1432176 h 2013406"/>
                  <a:gd name="connsiteX41" fmla="*/ 149064 w 1331071"/>
                  <a:gd name="connsiteY41" fmla="*/ 1410773 h 2013406"/>
                  <a:gd name="connsiteX42" fmla="*/ 197167 w 1331071"/>
                  <a:gd name="connsiteY42" fmla="*/ 1393167 h 2013406"/>
                  <a:gd name="connsiteX43" fmla="*/ 209268 w 1331071"/>
                  <a:gd name="connsiteY43" fmla="*/ 1389573 h 2013406"/>
                  <a:gd name="connsiteX44" fmla="*/ 215663 w 1331071"/>
                  <a:gd name="connsiteY44" fmla="*/ 1386398 h 2013406"/>
                  <a:gd name="connsiteX45" fmla="*/ 228875 w 1331071"/>
                  <a:gd name="connsiteY45" fmla="*/ 1381562 h 2013406"/>
                  <a:gd name="connsiteX46" fmla="*/ 266204 w 1331071"/>
                  <a:gd name="connsiteY46" fmla="*/ 1361300 h 2013406"/>
                  <a:gd name="connsiteX47" fmla="*/ 341187 w 1331071"/>
                  <a:gd name="connsiteY47" fmla="*/ 1324066 h 2013406"/>
                  <a:gd name="connsiteX48" fmla="*/ 359783 w 1331071"/>
                  <a:gd name="connsiteY48" fmla="*/ 1310507 h 2013406"/>
                  <a:gd name="connsiteX49" fmla="*/ 376433 w 1331071"/>
                  <a:gd name="connsiteY49" fmla="*/ 1301470 h 2013406"/>
                  <a:gd name="connsiteX50" fmla="*/ 408764 w 1331071"/>
                  <a:gd name="connsiteY50" fmla="*/ 1274795 h 2013406"/>
                  <a:gd name="connsiteX51" fmla="*/ 459232 w 1331071"/>
                  <a:gd name="connsiteY51" fmla="*/ 1237998 h 2013406"/>
                  <a:gd name="connsiteX52" fmla="*/ 483557 w 1331071"/>
                  <a:gd name="connsiteY52" fmla="*/ 1213084 h 2013406"/>
                  <a:gd name="connsiteX53" fmla="*/ 504995 w 1331071"/>
                  <a:gd name="connsiteY53" fmla="*/ 1195397 h 2013406"/>
                  <a:gd name="connsiteX54" fmla="*/ 527713 w 1331071"/>
                  <a:gd name="connsiteY54" fmla="*/ 1167862 h 2013406"/>
                  <a:gd name="connsiteX55" fmla="*/ 561061 w 1331071"/>
                  <a:gd name="connsiteY55" fmla="*/ 1133709 h 2013406"/>
                  <a:gd name="connsiteX56" fmla="*/ 588174 w 1331071"/>
                  <a:gd name="connsiteY56" fmla="*/ 1094583 h 2013406"/>
                  <a:gd name="connsiteX57" fmla="*/ 611068 w 1331071"/>
                  <a:gd name="connsiteY57" fmla="*/ 1066834 h 2013406"/>
                  <a:gd name="connsiteX58" fmla="*/ 624316 w 1331071"/>
                  <a:gd name="connsiteY58" fmla="*/ 1042427 h 2013406"/>
                  <a:gd name="connsiteX59" fmla="*/ 644335 w 1331071"/>
                  <a:gd name="connsiteY59" fmla="*/ 1013539 h 2013406"/>
                  <a:gd name="connsiteX60" fmla="*/ 670878 w 1331071"/>
                  <a:gd name="connsiteY60" fmla="*/ 956644 h 2013406"/>
                  <a:gd name="connsiteX61" fmla="*/ 691160 w 1331071"/>
                  <a:gd name="connsiteY61" fmla="*/ 919277 h 2013406"/>
                  <a:gd name="connsiteX62" fmla="*/ 701536 w 1331071"/>
                  <a:gd name="connsiteY62" fmla="*/ 890928 h 2013406"/>
                  <a:gd name="connsiteX63" fmla="*/ 706714 w 1331071"/>
                  <a:gd name="connsiteY63" fmla="*/ 879829 h 2013406"/>
                  <a:gd name="connsiteX64" fmla="*/ 709857 w 1331071"/>
                  <a:gd name="connsiteY64" fmla="*/ 868193 h 2013406"/>
                  <a:gd name="connsiteX65" fmla="*/ 720371 w 1331071"/>
                  <a:gd name="connsiteY65" fmla="*/ 839466 h 2013406"/>
                  <a:gd name="connsiteX66" fmla="*/ 741777 w 1331071"/>
                  <a:gd name="connsiteY66" fmla="*/ 756217 h 2013406"/>
                  <a:gd name="connsiteX67" fmla="*/ 743949 w 1331071"/>
                  <a:gd name="connsiteY67" fmla="*/ 741982 h 2013406"/>
                  <a:gd name="connsiteX68" fmla="*/ 745857 w 1331071"/>
                  <a:gd name="connsiteY68" fmla="*/ 734918 h 2013406"/>
                  <a:gd name="connsiteX69" fmla="*/ 746995 w 1331071"/>
                  <a:gd name="connsiteY69" fmla="*/ 722026 h 2013406"/>
                  <a:gd name="connsiteX70" fmla="*/ 754940 w 1331071"/>
                  <a:gd name="connsiteY70" fmla="*/ 669965 h 2013406"/>
                  <a:gd name="connsiteX71" fmla="*/ 759425 w 1331071"/>
                  <a:gd name="connsiteY71" fmla="*/ 581147 h 2013406"/>
                  <a:gd name="connsiteX72" fmla="*/ 741777 w 1331071"/>
                  <a:gd name="connsiteY72" fmla="*/ 406078 h 2013406"/>
                  <a:gd name="connsiteX73" fmla="*/ 741775 w 1331071"/>
                  <a:gd name="connsiteY73" fmla="*/ 406071 h 2013406"/>
                  <a:gd name="connsiteX74" fmla="*/ 720371 w 1331071"/>
                  <a:gd name="connsiteY74" fmla="*/ 322828 h 2013406"/>
                  <a:gd name="connsiteX75" fmla="*/ 707843 w 1331071"/>
                  <a:gd name="connsiteY75" fmla="*/ 288599 h 2013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31071" h="2013406">
                    <a:moveTo>
                      <a:pt x="1207712" y="0"/>
                    </a:moveTo>
                    <a:lnTo>
                      <a:pt x="1210760" y="6327"/>
                    </a:lnTo>
                    <a:lnTo>
                      <a:pt x="1218094" y="21553"/>
                    </a:lnTo>
                    <a:cubicBezTo>
                      <a:pt x="1236282" y="64552"/>
                      <a:pt x="1252436" y="108621"/>
                      <a:pt x="1266438" y="153637"/>
                    </a:cubicBezTo>
                    <a:lnTo>
                      <a:pt x="1291911" y="252706"/>
                    </a:lnTo>
                    <a:lnTo>
                      <a:pt x="1301864" y="291412"/>
                    </a:lnTo>
                    <a:cubicBezTo>
                      <a:pt x="1321014" y="384999"/>
                      <a:pt x="1331071" y="481899"/>
                      <a:pt x="1331071" y="581147"/>
                    </a:cubicBezTo>
                    <a:lnTo>
                      <a:pt x="1323870" y="723762"/>
                    </a:lnTo>
                    <a:lnTo>
                      <a:pt x="1317231" y="770186"/>
                    </a:lnTo>
                    <a:lnTo>
                      <a:pt x="1303160" y="862390"/>
                    </a:lnTo>
                    <a:lnTo>
                      <a:pt x="1290252" y="916040"/>
                    </a:lnTo>
                    <a:lnTo>
                      <a:pt x="1269595" y="996377"/>
                    </a:lnTo>
                    <a:lnTo>
                      <a:pt x="1250784" y="1051426"/>
                    </a:lnTo>
                    <a:lnTo>
                      <a:pt x="1223830" y="1125070"/>
                    </a:lnTo>
                    <a:lnTo>
                      <a:pt x="1199481" y="1179381"/>
                    </a:lnTo>
                    <a:lnTo>
                      <a:pt x="1166513" y="1247818"/>
                    </a:lnTo>
                    <a:lnTo>
                      <a:pt x="1136997" y="1300252"/>
                    </a:lnTo>
                    <a:lnTo>
                      <a:pt x="1098288" y="1363970"/>
                    </a:lnTo>
                    <a:lnTo>
                      <a:pt x="1063984" y="1413779"/>
                    </a:lnTo>
                    <a:lnTo>
                      <a:pt x="1019792" y="1472876"/>
                    </a:lnTo>
                    <a:lnTo>
                      <a:pt x="981093" y="1519487"/>
                    </a:lnTo>
                    <a:lnTo>
                      <a:pt x="931647" y="1573891"/>
                    </a:lnTo>
                    <a:lnTo>
                      <a:pt x="888975" y="1616818"/>
                    </a:lnTo>
                    <a:lnTo>
                      <a:pt x="834454" y="1666369"/>
                    </a:lnTo>
                    <a:lnTo>
                      <a:pt x="788279" y="1705175"/>
                    </a:lnTo>
                    <a:lnTo>
                      <a:pt x="728774" y="1749672"/>
                    </a:lnTo>
                    <a:lnTo>
                      <a:pt x="679657" y="1783936"/>
                    </a:lnTo>
                    <a:lnTo>
                      <a:pt x="615084" y="1823165"/>
                    </a:lnTo>
                    <a:lnTo>
                      <a:pt x="563757" y="1852468"/>
                    </a:lnTo>
                    <a:lnTo>
                      <a:pt x="493661" y="1886235"/>
                    </a:lnTo>
                    <a:lnTo>
                      <a:pt x="441231" y="1910127"/>
                    </a:lnTo>
                    <a:lnTo>
                      <a:pt x="364176" y="1938330"/>
                    </a:lnTo>
                    <a:lnTo>
                      <a:pt x="312732" y="1956265"/>
                    </a:lnTo>
                    <a:lnTo>
                      <a:pt x="223688" y="1979160"/>
                    </a:lnTo>
                    <a:lnTo>
                      <a:pt x="178912" y="1990229"/>
                    </a:lnTo>
                    <a:lnTo>
                      <a:pt x="40422" y="2011365"/>
                    </a:lnTo>
                    <a:lnTo>
                      <a:pt x="0" y="2013406"/>
                    </a:lnTo>
                    <a:lnTo>
                      <a:pt x="0" y="1442223"/>
                    </a:lnTo>
                    <a:lnTo>
                      <a:pt x="410" y="1442161"/>
                    </a:lnTo>
                    <a:lnTo>
                      <a:pt x="65814" y="1432179"/>
                    </a:lnTo>
                    <a:lnTo>
                      <a:pt x="65823" y="1432176"/>
                    </a:lnTo>
                    <a:lnTo>
                      <a:pt x="149064" y="1410773"/>
                    </a:lnTo>
                    <a:lnTo>
                      <a:pt x="197167" y="1393167"/>
                    </a:lnTo>
                    <a:lnTo>
                      <a:pt x="209268" y="1389573"/>
                    </a:lnTo>
                    <a:lnTo>
                      <a:pt x="215663" y="1386398"/>
                    </a:lnTo>
                    <a:lnTo>
                      <a:pt x="228875" y="1381562"/>
                    </a:lnTo>
                    <a:lnTo>
                      <a:pt x="266204" y="1361300"/>
                    </a:lnTo>
                    <a:lnTo>
                      <a:pt x="341187" y="1324066"/>
                    </a:lnTo>
                    <a:lnTo>
                      <a:pt x="359783" y="1310507"/>
                    </a:lnTo>
                    <a:lnTo>
                      <a:pt x="376433" y="1301470"/>
                    </a:lnTo>
                    <a:lnTo>
                      <a:pt x="408764" y="1274795"/>
                    </a:lnTo>
                    <a:lnTo>
                      <a:pt x="459232" y="1237998"/>
                    </a:lnTo>
                    <a:lnTo>
                      <a:pt x="483557" y="1213084"/>
                    </a:lnTo>
                    <a:lnTo>
                      <a:pt x="504995" y="1195397"/>
                    </a:lnTo>
                    <a:lnTo>
                      <a:pt x="527713" y="1167862"/>
                    </a:lnTo>
                    <a:lnTo>
                      <a:pt x="561061" y="1133709"/>
                    </a:lnTo>
                    <a:lnTo>
                      <a:pt x="588174" y="1094583"/>
                    </a:lnTo>
                    <a:lnTo>
                      <a:pt x="611068" y="1066834"/>
                    </a:lnTo>
                    <a:lnTo>
                      <a:pt x="624316" y="1042427"/>
                    </a:lnTo>
                    <a:lnTo>
                      <a:pt x="644335" y="1013539"/>
                    </a:lnTo>
                    <a:lnTo>
                      <a:pt x="670878" y="956644"/>
                    </a:lnTo>
                    <a:lnTo>
                      <a:pt x="691160" y="919277"/>
                    </a:lnTo>
                    <a:lnTo>
                      <a:pt x="701536" y="890928"/>
                    </a:lnTo>
                    <a:lnTo>
                      <a:pt x="706714" y="879829"/>
                    </a:lnTo>
                    <a:lnTo>
                      <a:pt x="709857" y="868193"/>
                    </a:lnTo>
                    <a:lnTo>
                      <a:pt x="720371" y="839466"/>
                    </a:lnTo>
                    <a:cubicBezTo>
                      <a:pt x="728831" y="812265"/>
                      <a:pt x="735991" y="784491"/>
                      <a:pt x="741777" y="756217"/>
                    </a:cubicBezTo>
                    <a:lnTo>
                      <a:pt x="743949" y="741982"/>
                    </a:lnTo>
                    <a:lnTo>
                      <a:pt x="745857" y="734918"/>
                    </a:lnTo>
                    <a:lnTo>
                      <a:pt x="746995" y="722026"/>
                    </a:lnTo>
                    <a:lnTo>
                      <a:pt x="754940" y="669965"/>
                    </a:lnTo>
                    <a:cubicBezTo>
                      <a:pt x="757906" y="640762"/>
                      <a:pt x="759425" y="611132"/>
                      <a:pt x="759425" y="581147"/>
                    </a:cubicBezTo>
                    <a:cubicBezTo>
                      <a:pt x="759425" y="521177"/>
                      <a:pt x="753348" y="462627"/>
                      <a:pt x="741777" y="406078"/>
                    </a:cubicBezTo>
                    <a:lnTo>
                      <a:pt x="741775" y="406071"/>
                    </a:lnTo>
                    <a:lnTo>
                      <a:pt x="720371" y="322828"/>
                    </a:lnTo>
                    <a:lnTo>
                      <a:pt x="707843" y="288599"/>
                    </a:lnTo>
                    <a:close/>
                  </a:path>
                </a:pathLst>
              </a:custGeom>
              <a:gradFill>
                <a:gsLst>
                  <a:gs pos="100000">
                    <a:srgbClr val="A06000"/>
                  </a:gs>
                  <a:gs pos="80000">
                    <a:srgbClr val="D08400"/>
                  </a:gs>
                  <a:gs pos="0">
                    <a:srgbClr val="FFA8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80" name="TextBox 79"/>
              <p:cNvSpPr txBox="1"/>
              <p:nvPr/>
            </p:nvSpPr>
            <p:spPr>
              <a:xfrm>
                <a:off x="3982177" y="2283683"/>
                <a:ext cx="2083699" cy="1387517"/>
              </a:xfrm>
              <a:prstGeom prst="rect">
                <a:avLst/>
              </a:prstGeom>
              <a:noFill/>
            </p:spPr>
            <p:txBody>
              <a:bodyPr wrap="none" rtlCol="0">
                <a:prstTxWarp prst="textArchUp">
                  <a:avLst>
                    <a:gd name="adj" fmla="val 12550268"/>
                  </a:avLst>
                </a:prstTxWarp>
                <a:spAutoFit/>
              </a:bodyPr>
              <a:lstStyle/>
              <a:p>
                <a:r>
                  <a:rPr lang="en-US" b="1" dirty="0" smtClean="0"/>
                  <a:t>Digitize Business Model</a:t>
                </a:r>
              </a:p>
            </p:txBody>
          </p:sp>
          <p:sp>
            <p:nvSpPr>
              <p:cNvPr id="81" name="TextBox 80"/>
              <p:cNvSpPr txBox="1"/>
              <p:nvPr/>
            </p:nvSpPr>
            <p:spPr>
              <a:xfrm rot="7095508">
                <a:off x="4325953" y="2940959"/>
                <a:ext cx="2083699" cy="1387517"/>
              </a:xfrm>
              <a:prstGeom prst="rect">
                <a:avLst/>
              </a:prstGeom>
              <a:noFill/>
            </p:spPr>
            <p:txBody>
              <a:bodyPr wrap="none" rtlCol="0">
                <a:prstTxWarp prst="textArchUp">
                  <a:avLst>
                    <a:gd name="adj" fmla="val 12550268"/>
                  </a:avLst>
                </a:prstTxWarp>
                <a:spAutoFit/>
              </a:bodyPr>
              <a:lstStyle/>
              <a:p>
                <a:r>
                  <a:rPr lang="en-US" b="1" dirty="0" smtClean="0"/>
                  <a:t>Digitize Value Chain</a:t>
                </a:r>
              </a:p>
            </p:txBody>
          </p:sp>
          <p:sp>
            <p:nvSpPr>
              <p:cNvPr id="82" name="TextBox 81"/>
              <p:cNvSpPr txBox="1"/>
              <p:nvPr/>
            </p:nvSpPr>
            <p:spPr>
              <a:xfrm rot="14335786">
                <a:off x="3705954" y="2947080"/>
                <a:ext cx="2083699" cy="1387517"/>
              </a:xfrm>
              <a:prstGeom prst="rect">
                <a:avLst/>
              </a:prstGeom>
              <a:noFill/>
            </p:spPr>
            <p:txBody>
              <a:bodyPr wrap="none" rtlCol="0">
                <a:prstTxWarp prst="textArchUp">
                  <a:avLst>
                    <a:gd name="adj" fmla="val 12550268"/>
                  </a:avLst>
                </a:prstTxWarp>
                <a:spAutoFit/>
              </a:bodyPr>
              <a:lstStyle/>
              <a:p>
                <a:r>
                  <a:rPr lang="en-US" sz="3600" b="1" dirty="0" smtClean="0"/>
                  <a:t>Digitalize Product Offerings</a:t>
                </a:r>
              </a:p>
            </p:txBody>
          </p:sp>
        </p:grpSp>
        <p:sp>
          <p:nvSpPr>
            <p:cNvPr id="90" name="Freeform 89"/>
            <p:cNvSpPr/>
            <p:nvPr/>
          </p:nvSpPr>
          <p:spPr>
            <a:xfrm>
              <a:off x="386131" y="1306112"/>
              <a:ext cx="3803592" cy="3803592"/>
            </a:xfrm>
            <a:custGeom>
              <a:avLst/>
              <a:gdLst>
                <a:gd name="connsiteX0" fmla="*/ 1901795 w 3803592"/>
                <a:gd name="connsiteY0" fmla="*/ 429871 h 3803592"/>
                <a:gd name="connsiteX1" fmla="*/ 429871 w 3803592"/>
                <a:gd name="connsiteY1" fmla="*/ 1901795 h 3803592"/>
                <a:gd name="connsiteX2" fmla="*/ 1901795 w 3803592"/>
                <a:gd name="connsiteY2" fmla="*/ 3373719 h 3803592"/>
                <a:gd name="connsiteX3" fmla="*/ 3373719 w 3803592"/>
                <a:gd name="connsiteY3" fmla="*/ 1901795 h 3803592"/>
                <a:gd name="connsiteX4" fmla="*/ 1901795 w 3803592"/>
                <a:gd name="connsiteY4" fmla="*/ 429871 h 3803592"/>
                <a:gd name="connsiteX5" fmla="*/ 1901796 w 3803592"/>
                <a:gd name="connsiteY5" fmla="*/ 0 h 3803592"/>
                <a:gd name="connsiteX6" fmla="*/ 3803592 w 3803592"/>
                <a:gd name="connsiteY6" fmla="*/ 1901796 h 3803592"/>
                <a:gd name="connsiteX7" fmla="*/ 1901796 w 3803592"/>
                <a:gd name="connsiteY7" fmla="*/ 3803592 h 3803592"/>
                <a:gd name="connsiteX8" fmla="*/ 0 w 3803592"/>
                <a:gd name="connsiteY8" fmla="*/ 1901796 h 3803592"/>
                <a:gd name="connsiteX9" fmla="*/ 1901796 w 3803592"/>
                <a:gd name="connsiteY9" fmla="*/ 0 h 3803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03592" h="3803592">
                  <a:moveTo>
                    <a:pt x="1901795" y="429871"/>
                  </a:moveTo>
                  <a:cubicBezTo>
                    <a:pt x="1088874" y="429871"/>
                    <a:pt x="429871" y="1088874"/>
                    <a:pt x="429871" y="1901795"/>
                  </a:cubicBezTo>
                  <a:cubicBezTo>
                    <a:pt x="429871" y="2714716"/>
                    <a:pt x="1088874" y="3373719"/>
                    <a:pt x="1901795" y="3373719"/>
                  </a:cubicBezTo>
                  <a:cubicBezTo>
                    <a:pt x="2714716" y="3373719"/>
                    <a:pt x="3373719" y="2714716"/>
                    <a:pt x="3373719" y="1901795"/>
                  </a:cubicBezTo>
                  <a:cubicBezTo>
                    <a:pt x="3373719" y="1088874"/>
                    <a:pt x="2714716" y="429871"/>
                    <a:pt x="1901795" y="429871"/>
                  </a:cubicBezTo>
                  <a:close/>
                  <a:moveTo>
                    <a:pt x="1901796" y="0"/>
                  </a:moveTo>
                  <a:cubicBezTo>
                    <a:pt x="2952129" y="0"/>
                    <a:pt x="3803592" y="851463"/>
                    <a:pt x="3803592" y="1901796"/>
                  </a:cubicBezTo>
                  <a:cubicBezTo>
                    <a:pt x="3803592" y="2952129"/>
                    <a:pt x="2952129" y="3803592"/>
                    <a:pt x="1901796" y="3803592"/>
                  </a:cubicBezTo>
                  <a:cubicBezTo>
                    <a:pt x="851463" y="3803592"/>
                    <a:pt x="0" y="2952129"/>
                    <a:pt x="0" y="1901796"/>
                  </a:cubicBezTo>
                  <a:cubicBezTo>
                    <a:pt x="0" y="851463"/>
                    <a:pt x="851463" y="0"/>
                    <a:pt x="1901796" y="0"/>
                  </a:cubicBezTo>
                  <a:close/>
                </a:path>
              </a:pathLst>
            </a:custGeom>
            <a:gradFill>
              <a:gsLst>
                <a:gs pos="100000">
                  <a:srgbClr val="788500"/>
                </a:gs>
                <a:gs pos="1000">
                  <a:srgbClr val="00FF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91" name="TextBox 90"/>
            <p:cNvSpPr txBox="1"/>
            <p:nvPr/>
          </p:nvSpPr>
          <p:spPr>
            <a:xfrm>
              <a:off x="587371" y="1541707"/>
              <a:ext cx="3400425" cy="3371850"/>
            </a:xfrm>
            <a:prstGeom prst="rect">
              <a:avLst/>
            </a:prstGeom>
            <a:noFill/>
          </p:spPr>
          <p:txBody>
            <a:bodyPr wrap="square" rtlCol="0">
              <a:prstTxWarp prst="textArchUp">
                <a:avLst>
                  <a:gd name="adj" fmla="val 10980069"/>
                </a:avLst>
              </a:prstTxWarp>
              <a:spAutoFit/>
            </a:bodyPr>
            <a:lstStyle/>
            <a:p>
              <a:r>
                <a:rPr lang="en-US" dirty="0" smtClean="0">
                  <a:latin typeface="+mn-lt"/>
                </a:rPr>
                <a:t>Data Analytics  and Business Intelligence as a Platform Capability</a:t>
              </a:r>
            </a:p>
          </p:txBody>
        </p:sp>
      </p:grpSp>
      <p:graphicFrame>
        <p:nvGraphicFramePr>
          <p:cNvPr id="97" name="Diagram 96"/>
          <p:cNvGraphicFramePr/>
          <p:nvPr>
            <p:extLst>
              <p:ext uri="{D42A27DB-BD31-4B8C-83A1-F6EECF244321}">
                <p14:modId xmlns:p14="http://schemas.microsoft.com/office/powerpoint/2010/main" val="1618383267"/>
              </p:ext>
            </p:extLst>
          </p:nvPr>
        </p:nvGraphicFramePr>
        <p:xfrm>
          <a:off x="5012267" y="474134"/>
          <a:ext cx="7772400" cy="56557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1" name="TextBox 100"/>
          <p:cNvSpPr txBox="1"/>
          <p:nvPr/>
        </p:nvSpPr>
        <p:spPr>
          <a:xfrm>
            <a:off x="471950" y="1029068"/>
            <a:ext cx="5460105" cy="5078313"/>
          </a:xfrm>
          <a:prstGeom prst="rect">
            <a:avLst/>
          </a:prstGeom>
          <a:noFill/>
        </p:spPr>
        <p:txBody>
          <a:bodyPr wrap="square" rtlCol="0">
            <a:spAutoFit/>
          </a:bodyPr>
          <a:lstStyle/>
          <a:p>
            <a:pPr marL="342900" indent="-342900">
              <a:spcBef>
                <a:spcPts val="2400"/>
              </a:spcBef>
              <a:buFont typeface="Arial" panose="020B0604020202020204" pitchFamily="34" charset="0"/>
              <a:buChar char="•"/>
            </a:pPr>
            <a:r>
              <a:rPr lang="en-US" sz="1600" i="1" dirty="0" smtClean="0"/>
              <a:t>People, products and machines continuously communicate to optimize process and value chains.</a:t>
            </a:r>
          </a:p>
          <a:p>
            <a:pPr marL="342900" indent="-342900">
              <a:spcBef>
                <a:spcPts val="2400"/>
              </a:spcBef>
              <a:buFont typeface="Arial" panose="020B0604020202020204" pitchFamily="34" charset="0"/>
              <a:buChar char="•"/>
            </a:pPr>
            <a:r>
              <a:rPr lang="en-US" sz="1600" i="1" dirty="0" smtClean="0"/>
              <a:t>Digitalization </a:t>
            </a:r>
            <a:r>
              <a:rPr lang="en-US" sz="1600" i="1" dirty="0"/>
              <a:t>of highly vertical processes and equipment. Integration of reusable horizontal capabilities backed by industry </a:t>
            </a:r>
            <a:r>
              <a:rPr lang="en-US" sz="1600" i="1" dirty="0" smtClean="0"/>
              <a:t>consortiums</a:t>
            </a:r>
            <a:endParaRPr lang="en-US" sz="1600" i="1" dirty="0"/>
          </a:p>
          <a:p>
            <a:pPr marL="342900" indent="-342900">
              <a:spcBef>
                <a:spcPts val="2400"/>
              </a:spcBef>
              <a:buFont typeface="Arial" panose="020B0604020202020204" pitchFamily="34" charset="0"/>
              <a:buChar char="•"/>
            </a:pPr>
            <a:r>
              <a:rPr lang="en-US" sz="1600" i="1" dirty="0" smtClean="0"/>
              <a:t>The product holds the information to its own production and guides itself through Industry 4.0 factories.</a:t>
            </a:r>
          </a:p>
          <a:p>
            <a:pPr marL="342900" indent="-342900">
              <a:spcBef>
                <a:spcPts val="2400"/>
              </a:spcBef>
              <a:buFont typeface="Arial" panose="020B0604020202020204" pitchFamily="34" charset="0"/>
              <a:buChar char="•"/>
            </a:pPr>
            <a:r>
              <a:rPr lang="en-US" sz="1600" i="1" dirty="0" smtClean="0"/>
              <a:t>Digital business models enable new revenue streams including direct to customer data and product services</a:t>
            </a:r>
          </a:p>
          <a:p>
            <a:pPr marL="342900" indent="-342900">
              <a:spcBef>
                <a:spcPts val="2400"/>
              </a:spcBef>
              <a:buFont typeface="Arial" panose="020B0604020202020204" pitchFamily="34" charset="0"/>
              <a:buChar char="•"/>
            </a:pPr>
            <a:r>
              <a:rPr lang="en-US" sz="1600" i="1" dirty="0" smtClean="0"/>
              <a:t>Deepen relations with customers through data analytics and </a:t>
            </a:r>
            <a:r>
              <a:rPr lang="en-US" sz="1600" i="1" dirty="0"/>
              <a:t>mass </a:t>
            </a:r>
            <a:r>
              <a:rPr lang="en-US" sz="1600" i="1" dirty="0" smtClean="0"/>
              <a:t>customization</a:t>
            </a:r>
          </a:p>
          <a:p>
            <a:pPr marL="342900" indent="-342900">
              <a:spcBef>
                <a:spcPts val="2400"/>
              </a:spcBef>
              <a:buFont typeface="Arial" panose="020B0604020202020204" pitchFamily="34" charset="0"/>
              <a:buChar char="•"/>
            </a:pPr>
            <a:r>
              <a:rPr lang="en-US" sz="1600" i="1" dirty="0"/>
              <a:t>First movers are set to </a:t>
            </a:r>
            <a:r>
              <a:rPr lang="en-US" sz="1600" i="1" dirty="0" smtClean="0"/>
              <a:t>outpace their </a:t>
            </a:r>
            <a:r>
              <a:rPr lang="en-US" sz="1600" i="1" dirty="0"/>
              <a:t>competitors</a:t>
            </a:r>
            <a:r>
              <a:rPr lang="en-US" sz="1600" dirty="0"/>
              <a:t> </a:t>
            </a:r>
            <a:endParaRPr lang="en-US" sz="1600" dirty="0" smtClean="0"/>
          </a:p>
        </p:txBody>
      </p:sp>
      <p:grpSp>
        <p:nvGrpSpPr>
          <p:cNvPr id="103" name="Group 102"/>
          <p:cNvGrpSpPr/>
          <p:nvPr/>
        </p:nvGrpSpPr>
        <p:grpSpPr>
          <a:xfrm>
            <a:off x="8689679" y="3660354"/>
            <a:ext cx="398358" cy="262549"/>
            <a:chOff x="451796" y="386081"/>
            <a:chExt cx="1249194" cy="823318"/>
          </a:xfrm>
        </p:grpSpPr>
        <p:sp>
          <p:nvSpPr>
            <p:cNvPr id="104"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05"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180208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3D54E">
                    <a:alpha val="90000"/>
                  </a:srgbClr>
                </a:solidFill>
              </a:rPr>
              <a:t>Cycle of Continuous </a:t>
            </a:r>
            <a:r>
              <a:rPr lang="en-US" dirty="0" smtClean="0"/>
              <a:t>Smart Manufacturing</a:t>
            </a:r>
            <a:endParaRPr lang="en-US" dirty="0"/>
          </a:p>
        </p:txBody>
      </p:sp>
      <p:sp>
        <p:nvSpPr>
          <p:cNvPr id="8" name="Text Placeholder 7"/>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11</a:t>
            </a:fld>
            <a:endParaRPr lang="en-US" dirty="0">
              <a:solidFill>
                <a:prstClr val="white"/>
              </a:solidFill>
            </a:endParaRPr>
          </a:p>
        </p:txBody>
      </p:sp>
      <p:graphicFrame>
        <p:nvGraphicFramePr>
          <p:cNvPr id="6" name="Content Placeholder 5"/>
          <p:cNvGraphicFramePr>
            <a:graphicFrameLocks noGrp="1"/>
          </p:cNvGraphicFramePr>
          <p:nvPr>
            <p:ph sz="quarter" idx="4294967295"/>
            <p:extLst>
              <p:ext uri="{D42A27DB-BD31-4B8C-83A1-F6EECF244321}">
                <p14:modId xmlns:p14="http://schemas.microsoft.com/office/powerpoint/2010/main" val="2506057974"/>
              </p:ext>
            </p:extLst>
          </p:nvPr>
        </p:nvGraphicFramePr>
        <p:xfrm>
          <a:off x="5231305" y="1109995"/>
          <a:ext cx="5892800" cy="47164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9" name="Group 78"/>
          <p:cNvGrpSpPr/>
          <p:nvPr/>
        </p:nvGrpSpPr>
        <p:grpSpPr>
          <a:xfrm>
            <a:off x="4418802" y="1356943"/>
            <a:ext cx="7454595" cy="4882683"/>
            <a:chOff x="3552027" y="1356943"/>
            <a:chExt cx="7454595" cy="4882683"/>
          </a:xfrm>
        </p:grpSpPr>
        <p:sp>
          <p:nvSpPr>
            <p:cNvPr id="5" name="Cloud Callout 4"/>
            <p:cNvSpPr/>
            <p:nvPr/>
          </p:nvSpPr>
          <p:spPr>
            <a:xfrm rot="11624706">
              <a:off x="6669181" y="2831478"/>
              <a:ext cx="1255059" cy="1102659"/>
            </a:xfrm>
            <a:prstGeom prst="cloudCallo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8" name="Freeform 47"/>
            <p:cNvSpPr/>
            <p:nvPr/>
          </p:nvSpPr>
          <p:spPr>
            <a:xfrm>
              <a:off x="3907806" y="3537377"/>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chemeClr val="accent1"/>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9" name="Freeform 48"/>
            <p:cNvSpPr/>
            <p:nvPr/>
          </p:nvSpPr>
          <p:spPr>
            <a:xfrm>
              <a:off x="4049152" y="5438656"/>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AC75D5"/>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7" name="Freeform 56"/>
            <p:cNvSpPr/>
            <p:nvPr/>
          </p:nvSpPr>
          <p:spPr>
            <a:xfrm>
              <a:off x="8600438" y="1356943"/>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C00000"/>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8" name="Freeform 57"/>
            <p:cNvSpPr/>
            <p:nvPr/>
          </p:nvSpPr>
          <p:spPr>
            <a:xfrm>
              <a:off x="10358164" y="3398134"/>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FD7741"/>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9" name="Freeform 58"/>
            <p:cNvSpPr/>
            <p:nvPr/>
          </p:nvSpPr>
          <p:spPr>
            <a:xfrm>
              <a:off x="10445208" y="5423860"/>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00B050"/>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4" name="Freeform 43"/>
            <p:cNvSpPr/>
            <p:nvPr/>
          </p:nvSpPr>
          <p:spPr>
            <a:xfrm flipH="1">
              <a:off x="7101374" y="2985959"/>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5" name="Freeform 44"/>
            <p:cNvSpPr/>
            <p:nvPr/>
          </p:nvSpPr>
          <p:spPr>
            <a:xfrm flipH="1">
              <a:off x="7248616" y="3331290"/>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6" name="Freeform 45"/>
            <p:cNvSpPr/>
            <p:nvPr/>
          </p:nvSpPr>
          <p:spPr>
            <a:xfrm flipH="1">
              <a:off x="6864916" y="3287681"/>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2" name="Rounded Rectangle 51"/>
            <p:cNvSpPr/>
            <p:nvPr/>
          </p:nvSpPr>
          <p:spPr>
            <a:xfrm>
              <a:off x="3552027" y="3946691"/>
              <a:ext cx="846330" cy="412175"/>
            </a:xfrm>
            <a:prstGeom prst="roundRect">
              <a:avLst/>
            </a:prstGeom>
            <a:solidFill>
              <a:srgbClr val="0071C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3" name="Rounded Rectangle 4"/>
            <p:cNvSpPr/>
            <p:nvPr/>
          </p:nvSpPr>
          <p:spPr>
            <a:xfrm>
              <a:off x="3578262" y="3966812"/>
              <a:ext cx="793860" cy="3719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Connected Worker</a:t>
              </a:r>
              <a:endParaRPr lang="en-US" sz="1000" kern="1200" dirty="0"/>
            </a:p>
          </p:txBody>
        </p:sp>
        <p:sp>
          <p:nvSpPr>
            <p:cNvPr id="55" name="Rounded Rectangle 54"/>
            <p:cNvSpPr/>
            <p:nvPr/>
          </p:nvSpPr>
          <p:spPr>
            <a:xfrm>
              <a:off x="3815590" y="5830790"/>
              <a:ext cx="774029" cy="405562"/>
            </a:xfrm>
            <a:prstGeom prst="roundRect">
              <a:avLst/>
            </a:prstGeom>
            <a:solidFill>
              <a:srgbClr val="AC75D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6" name="Rounded Rectangle 4"/>
            <p:cNvSpPr/>
            <p:nvPr/>
          </p:nvSpPr>
          <p:spPr>
            <a:xfrm>
              <a:off x="3838529" y="5850588"/>
              <a:ext cx="728151" cy="36596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Logistics Manager</a:t>
              </a:r>
              <a:endParaRPr lang="en-US" sz="1000" kern="1200" dirty="0"/>
            </a:p>
          </p:txBody>
        </p:sp>
        <p:sp>
          <p:nvSpPr>
            <p:cNvPr id="61" name="Rounded Rectangle 60"/>
            <p:cNvSpPr/>
            <p:nvPr/>
          </p:nvSpPr>
          <p:spPr>
            <a:xfrm>
              <a:off x="8313755" y="1777426"/>
              <a:ext cx="846330" cy="412175"/>
            </a:xfrm>
            <a:prstGeom prst="roundRect">
              <a:avLst/>
            </a:prstGeom>
            <a:solidFill>
              <a:srgbClr val="0071C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2" name="Rounded Rectangle 4"/>
            <p:cNvSpPr/>
            <p:nvPr/>
          </p:nvSpPr>
          <p:spPr>
            <a:xfrm>
              <a:off x="8339990" y="1797547"/>
              <a:ext cx="793860" cy="371933"/>
            </a:xfrm>
            <a:prstGeom prst="rect">
              <a:avLst/>
            </a:prstGeom>
            <a:solidFill>
              <a:srgbClr val="C0000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Connected Inspector</a:t>
              </a:r>
              <a:endParaRPr lang="en-US" sz="1000" kern="1200" dirty="0"/>
            </a:p>
          </p:txBody>
        </p:sp>
        <p:sp>
          <p:nvSpPr>
            <p:cNvPr id="64" name="Rounded Rectangle 63"/>
            <p:cNvSpPr/>
            <p:nvPr/>
          </p:nvSpPr>
          <p:spPr>
            <a:xfrm>
              <a:off x="10095010" y="3804971"/>
              <a:ext cx="846330" cy="412175"/>
            </a:xfrm>
            <a:prstGeom prst="roundRect">
              <a:avLst/>
            </a:prstGeom>
            <a:solidFill>
              <a:srgbClr val="FD774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5" name="Rounded Rectangle 4"/>
            <p:cNvSpPr/>
            <p:nvPr/>
          </p:nvSpPr>
          <p:spPr>
            <a:xfrm>
              <a:off x="10121245" y="3825092"/>
              <a:ext cx="793860" cy="371933"/>
            </a:xfrm>
            <a:prstGeom prst="rect">
              <a:avLst/>
            </a:prstGeom>
            <a:solidFill>
              <a:srgbClr val="FD7741"/>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dirty="0" smtClean="0"/>
                <a:t>Data Scientist</a:t>
              </a:r>
              <a:endParaRPr lang="en-US" sz="1000" kern="1200" dirty="0"/>
            </a:p>
          </p:txBody>
        </p:sp>
        <p:sp>
          <p:nvSpPr>
            <p:cNvPr id="67" name="Rounded Rectangle 66"/>
            <p:cNvSpPr/>
            <p:nvPr/>
          </p:nvSpPr>
          <p:spPr>
            <a:xfrm>
              <a:off x="10160292" y="5827451"/>
              <a:ext cx="846330" cy="412175"/>
            </a:xfrm>
            <a:prstGeom prst="roundRect">
              <a:avLst/>
            </a:prstGeom>
            <a:solidFill>
              <a:srgbClr val="00B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8" name="Rounded Rectangle 4"/>
            <p:cNvSpPr/>
            <p:nvPr/>
          </p:nvSpPr>
          <p:spPr>
            <a:xfrm>
              <a:off x="10186527" y="5847572"/>
              <a:ext cx="793860" cy="371933"/>
            </a:xfrm>
            <a:prstGeom prst="rect">
              <a:avLst/>
            </a:prstGeom>
            <a:solidFill>
              <a:srgbClr val="00B05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Industrial Modeler</a:t>
              </a:r>
              <a:endParaRPr lang="en-US" sz="1000" kern="1200" dirty="0"/>
            </a:p>
          </p:txBody>
        </p:sp>
      </p:grpSp>
      <p:sp>
        <p:nvSpPr>
          <p:cNvPr id="81" name="TextBox 80"/>
          <p:cNvSpPr txBox="1"/>
          <p:nvPr/>
        </p:nvSpPr>
        <p:spPr>
          <a:xfrm>
            <a:off x="552450" y="1352550"/>
            <a:ext cx="3609975" cy="3046988"/>
          </a:xfrm>
          <a:prstGeom prst="rect">
            <a:avLst/>
          </a:prstGeom>
          <a:noFill/>
        </p:spPr>
        <p:txBody>
          <a:bodyPr wrap="square" rtlCol="0">
            <a:spAutoFit/>
          </a:bodyPr>
          <a:lstStyle/>
          <a:p>
            <a:r>
              <a:rPr lang="en-US" sz="2400" dirty="0" smtClean="0">
                <a:ea typeface="Intel Clear Light" panose="020B0404020203020204" pitchFamily="34" charset="0"/>
                <a:cs typeface="Intel Clear Light" panose="020B0404020203020204" pitchFamily="34" charset="0"/>
              </a:rPr>
              <a:t>Digitization </a:t>
            </a:r>
            <a:r>
              <a:rPr lang="en-US" sz="2400" dirty="0">
                <a:ea typeface="Intel Clear Light" panose="020B0404020203020204" pitchFamily="34" charset="0"/>
                <a:cs typeface="Intel Clear Light" panose="020B0404020203020204" pitchFamily="34" charset="0"/>
              </a:rPr>
              <a:t>and integration of vertical and horizontal value chains </a:t>
            </a:r>
            <a:r>
              <a:rPr lang="en-US" sz="2400" dirty="0" smtClean="0">
                <a:ea typeface="Intel Clear Light" panose="020B0404020203020204" pitchFamily="34" charset="0"/>
                <a:cs typeface="Intel Clear Light" panose="020B0404020203020204" pitchFamily="34" charset="0"/>
              </a:rPr>
              <a:t>enables continuous visibility and feedback with the processes across an organization</a:t>
            </a:r>
          </a:p>
        </p:txBody>
      </p:sp>
    </p:spTree>
    <p:extLst>
      <p:ext uri="{BB962C8B-B14F-4D97-AF65-F5344CB8AC3E}">
        <p14:creationId xmlns:p14="http://schemas.microsoft.com/office/powerpoint/2010/main" val="2531032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3D54E">
                    <a:alpha val="90000"/>
                  </a:srgbClr>
                </a:solidFill>
              </a:rPr>
              <a:t>Industrial</a:t>
            </a:r>
            <a:r>
              <a:rPr lang="en-US" dirty="0" smtClean="0"/>
              <a:t> 4.0 Pilot Opportunities</a:t>
            </a:r>
            <a:endParaRPr lang="en-US" dirty="0"/>
          </a:p>
        </p:txBody>
      </p:sp>
      <p:sp>
        <p:nvSpPr>
          <p:cNvPr id="5" name="Text Placeholder 4"/>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12</a:t>
            </a:fld>
            <a:endParaRPr lang="en-US" dirty="0">
              <a:solidFill>
                <a:prstClr val="white"/>
              </a:solidFill>
            </a:endParaRPr>
          </a:p>
        </p:txBody>
      </p:sp>
      <p:graphicFrame>
        <p:nvGraphicFramePr>
          <p:cNvPr id="6" name="Content Placeholder 5"/>
          <p:cNvGraphicFramePr>
            <a:graphicFrameLocks noGrp="1"/>
          </p:cNvGraphicFramePr>
          <p:nvPr>
            <p:ph sz="quarter" idx="15"/>
            <p:extLst>
              <p:ext uri="{D42A27DB-BD31-4B8C-83A1-F6EECF244321}">
                <p14:modId xmlns:p14="http://schemas.microsoft.com/office/powerpoint/2010/main" val="2748228454"/>
              </p:ext>
            </p:extLst>
          </p:nvPr>
        </p:nvGraphicFramePr>
        <p:xfrm>
          <a:off x="471488" y="1233488"/>
          <a:ext cx="11249025" cy="4649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Diagram 7"/>
          <p:cNvGraphicFramePr/>
          <p:nvPr>
            <p:extLst>
              <p:ext uri="{D42A27DB-BD31-4B8C-83A1-F6EECF244321}">
                <p14:modId xmlns:p14="http://schemas.microsoft.com/office/powerpoint/2010/main" val="3284275634"/>
              </p:ext>
            </p:extLst>
          </p:nvPr>
        </p:nvGraphicFramePr>
        <p:xfrm>
          <a:off x="471951" y="2178933"/>
          <a:ext cx="1866900" cy="390583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9" name="Diagram 8"/>
          <p:cNvGraphicFramePr/>
          <p:nvPr>
            <p:extLst>
              <p:ext uri="{D42A27DB-BD31-4B8C-83A1-F6EECF244321}">
                <p14:modId xmlns:p14="http://schemas.microsoft.com/office/powerpoint/2010/main" val="2654239784"/>
              </p:ext>
            </p:extLst>
          </p:nvPr>
        </p:nvGraphicFramePr>
        <p:xfrm>
          <a:off x="2338851" y="2178933"/>
          <a:ext cx="1397479" cy="3852332"/>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11" name="Diagram 10"/>
          <p:cNvGraphicFramePr/>
          <p:nvPr>
            <p:extLst>
              <p:ext uri="{D42A27DB-BD31-4B8C-83A1-F6EECF244321}">
                <p14:modId xmlns:p14="http://schemas.microsoft.com/office/powerpoint/2010/main" val="3321346179"/>
              </p:ext>
            </p:extLst>
          </p:nvPr>
        </p:nvGraphicFramePr>
        <p:xfrm>
          <a:off x="3810463" y="2178933"/>
          <a:ext cx="1612900" cy="3852332"/>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graphicFrame>
        <p:nvGraphicFramePr>
          <p:cNvPr id="13" name="Diagram 12"/>
          <p:cNvGraphicFramePr/>
          <p:nvPr>
            <p:extLst>
              <p:ext uri="{D42A27DB-BD31-4B8C-83A1-F6EECF244321}">
                <p14:modId xmlns:p14="http://schemas.microsoft.com/office/powerpoint/2010/main" val="2066540512"/>
              </p:ext>
            </p:extLst>
          </p:nvPr>
        </p:nvGraphicFramePr>
        <p:xfrm>
          <a:off x="5497496" y="2178933"/>
          <a:ext cx="1397480" cy="3928533"/>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graphicFrame>
        <p:nvGraphicFramePr>
          <p:cNvPr id="14" name="Diagram 13"/>
          <p:cNvGraphicFramePr/>
          <p:nvPr>
            <p:extLst>
              <p:ext uri="{D42A27DB-BD31-4B8C-83A1-F6EECF244321}">
                <p14:modId xmlns:p14="http://schemas.microsoft.com/office/powerpoint/2010/main" val="2319812030"/>
              </p:ext>
            </p:extLst>
          </p:nvPr>
        </p:nvGraphicFramePr>
        <p:xfrm>
          <a:off x="6894975" y="2178933"/>
          <a:ext cx="1460272" cy="3852332"/>
        </p:xfrm>
        <a:graphic>
          <a:graphicData uri="http://schemas.openxmlformats.org/drawingml/2006/diagram">
            <dgm:relIds xmlns:dgm="http://schemas.openxmlformats.org/drawingml/2006/diagram" xmlns:r="http://schemas.openxmlformats.org/officeDocument/2006/relationships" r:dm="rId28" r:lo="rId29" r:qs="rId30" r:cs="rId31"/>
          </a:graphicData>
        </a:graphic>
      </p:graphicFrame>
      <p:graphicFrame>
        <p:nvGraphicFramePr>
          <p:cNvPr id="15" name="Diagram 14"/>
          <p:cNvGraphicFramePr/>
          <p:nvPr>
            <p:extLst>
              <p:ext uri="{D42A27DB-BD31-4B8C-83A1-F6EECF244321}">
                <p14:modId xmlns:p14="http://schemas.microsoft.com/office/powerpoint/2010/main" val="3848818031"/>
              </p:ext>
            </p:extLst>
          </p:nvPr>
        </p:nvGraphicFramePr>
        <p:xfrm>
          <a:off x="8374295" y="2190283"/>
          <a:ext cx="1521282" cy="3905831"/>
        </p:xfrm>
        <a:graphic>
          <a:graphicData uri="http://schemas.openxmlformats.org/drawingml/2006/diagram">
            <dgm:relIds xmlns:dgm="http://schemas.openxmlformats.org/drawingml/2006/diagram" xmlns:r="http://schemas.openxmlformats.org/officeDocument/2006/relationships" r:dm="rId33" r:lo="rId34" r:qs="rId35" r:cs="rId36"/>
          </a:graphicData>
        </a:graphic>
      </p:graphicFrame>
      <p:graphicFrame>
        <p:nvGraphicFramePr>
          <p:cNvPr id="16" name="Diagram 15"/>
          <p:cNvGraphicFramePr/>
          <p:nvPr>
            <p:extLst>
              <p:ext uri="{D42A27DB-BD31-4B8C-83A1-F6EECF244321}">
                <p14:modId xmlns:p14="http://schemas.microsoft.com/office/powerpoint/2010/main" val="1507676100"/>
              </p:ext>
            </p:extLst>
          </p:nvPr>
        </p:nvGraphicFramePr>
        <p:xfrm>
          <a:off x="9929814" y="2190283"/>
          <a:ext cx="1521282" cy="3905831"/>
        </p:xfrm>
        <a:graphic>
          <a:graphicData uri="http://schemas.openxmlformats.org/drawingml/2006/diagram">
            <dgm:relIds xmlns:dgm="http://schemas.openxmlformats.org/drawingml/2006/diagram" xmlns:r="http://schemas.openxmlformats.org/officeDocument/2006/relationships" r:dm="rId38" r:lo="rId39" r:qs="rId40" r:cs="rId41"/>
          </a:graphicData>
        </a:graphic>
      </p:graphicFrame>
    </p:spTree>
    <p:extLst>
      <p:ext uri="{BB962C8B-B14F-4D97-AF65-F5344CB8AC3E}">
        <p14:creationId xmlns:p14="http://schemas.microsoft.com/office/powerpoint/2010/main" val="1692720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The PATH</a:t>
            </a:r>
            <a:r>
              <a:rPr lang="en-US" dirty="0" smtClean="0"/>
              <a:t> to Industry 4.0</a:t>
            </a:r>
            <a:endParaRPr lang="en-US" dirty="0"/>
          </a:p>
        </p:txBody>
      </p:sp>
      <p:sp>
        <p:nvSpPr>
          <p:cNvPr id="4" name="Text Placeholder 3"/>
          <p:cNvSpPr>
            <a:spLocks noGrp="1"/>
          </p:cNvSpPr>
          <p:nvPr>
            <p:ph type="body" sz="quarter" idx="13"/>
          </p:nvPr>
        </p:nvSpPr>
        <p:spPr/>
        <p:txBody>
          <a:bodyPr/>
          <a:lstStyle/>
          <a:p>
            <a:endParaRPr lang="en-US"/>
          </a:p>
        </p:txBody>
      </p:sp>
      <p:sp>
        <p:nvSpPr>
          <p:cNvPr id="25" name="Freeform 24"/>
          <p:cNvSpPr/>
          <p:nvPr/>
        </p:nvSpPr>
        <p:spPr>
          <a:xfrm>
            <a:off x="6450530" y="4608799"/>
            <a:ext cx="5512385" cy="699524"/>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3600" dirty="0" smtClean="0">
                <a:latin typeface="+mj-lt"/>
              </a:rPr>
              <a:t>Actively Pursue an Ecosystem </a:t>
            </a:r>
            <a:r>
              <a:rPr lang="en-US" sz="3600" kern="1200" dirty="0" smtClean="0">
                <a:latin typeface="+mj-lt"/>
              </a:rPr>
              <a:t>Approach!</a:t>
            </a:r>
            <a:endParaRPr lang="en-US" sz="3600" kern="1200" dirty="0">
              <a:latin typeface="+mj-lt"/>
            </a:endParaRPr>
          </a:p>
        </p:txBody>
      </p:sp>
      <p:sp>
        <p:nvSpPr>
          <p:cNvPr id="8" name="L-Shape 7"/>
          <p:cNvSpPr/>
          <p:nvPr/>
        </p:nvSpPr>
        <p:spPr>
          <a:xfrm rot="5400000">
            <a:off x="1266220" y="3299343"/>
            <a:ext cx="1242158" cy="1932202"/>
          </a:xfrm>
          <a:prstGeom prst="corner">
            <a:avLst>
              <a:gd name="adj1" fmla="val 16120"/>
              <a:gd name="adj2" fmla="val 16110"/>
            </a:avLst>
          </a:prstGeom>
          <a:gradFill>
            <a:gsLst>
              <a:gs pos="0">
                <a:srgbClr val="9E2300"/>
              </a:gs>
              <a:gs pos="100000">
                <a:srgbClr val="FF44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9" name="Freeform 8"/>
          <p:cNvSpPr/>
          <p:nvPr/>
        </p:nvSpPr>
        <p:spPr>
          <a:xfrm>
            <a:off x="1112869" y="3849547"/>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dirty="0" smtClean="0"/>
              <a:t>What is Industry 4.0?</a:t>
            </a:r>
            <a:endParaRPr lang="en-US" sz="2400" kern="1200" dirty="0"/>
          </a:p>
        </p:txBody>
      </p:sp>
      <p:sp>
        <p:nvSpPr>
          <p:cNvPr id="10" name="Isosceles Triangle 9"/>
          <p:cNvSpPr/>
          <p:nvPr/>
        </p:nvSpPr>
        <p:spPr>
          <a:xfrm>
            <a:off x="2528140" y="3079813"/>
            <a:ext cx="329132" cy="352081"/>
          </a:xfrm>
          <a:prstGeom prst="triangle">
            <a:avLst>
              <a:gd name="adj" fmla="val 100000"/>
            </a:avLst>
          </a:prstGeom>
          <a:gradFill>
            <a:gsLst>
              <a:gs pos="0">
                <a:srgbClr val="A06000"/>
              </a:gs>
              <a:gs pos="100000">
                <a:srgbClr val="FFA8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1" name="L-Shape 10"/>
          <p:cNvSpPr/>
          <p:nvPr/>
        </p:nvSpPr>
        <p:spPr>
          <a:xfrm rot="5400000">
            <a:off x="3401710" y="2734070"/>
            <a:ext cx="1242158" cy="1932202"/>
          </a:xfrm>
          <a:prstGeom prst="corner">
            <a:avLst>
              <a:gd name="adj1" fmla="val 16120"/>
              <a:gd name="adj2" fmla="val 16110"/>
            </a:avLst>
          </a:prstGeom>
          <a:gradFill>
            <a:gsLst>
              <a:gs pos="0">
                <a:srgbClr val="A06000"/>
              </a:gs>
              <a:gs pos="100000">
                <a:srgbClr val="FFA8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2" name="Freeform 11"/>
          <p:cNvSpPr/>
          <p:nvPr/>
        </p:nvSpPr>
        <p:spPr>
          <a:xfrm>
            <a:off x="3248360" y="3284274"/>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dirty="0" smtClean="0"/>
              <a:t>Gaining Visibility into Your Process?</a:t>
            </a:r>
            <a:endParaRPr lang="en-US" sz="2400" kern="1200" dirty="0"/>
          </a:p>
        </p:txBody>
      </p:sp>
      <p:sp>
        <p:nvSpPr>
          <p:cNvPr id="13" name="Isosceles Triangle 12"/>
          <p:cNvSpPr/>
          <p:nvPr/>
        </p:nvSpPr>
        <p:spPr>
          <a:xfrm>
            <a:off x="4663631" y="2514540"/>
            <a:ext cx="329132" cy="352081"/>
          </a:xfrm>
          <a:prstGeom prst="triangle">
            <a:avLst>
              <a:gd name="adj" fmla="val 100000"/>
            </a:avLst>
          </a:prstGeom>
          <a:gradFill>
            <a:gsLst>
              <a:gs pos="0">
                <a:srgbClr val="958022"/>
              </a:gs>
              <a:gs pos="100000">
                <a:srgbClr val="FFDD42"/>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4" name="L-Shape 13"/>
          <p:cNvSpPr/>
          <p:nvPr/>
        </p:nvSpPr>
        <p:spPr>
          <a:xfrm rot="5400000">
            <a:off x="5537201" y="2168796"/>
            <a:ext cx="1242158" cy="1932202"/>
          </a:xfrm>
          <a:prstGeom prst="corner">
            <a:avLst>
              <a:gd name="adj1" fmla="val 16120"/>
              <a:gd name="adj2" fmla="val 16110"/>
            </a:avLst>
          </a:prstGeom>
          <a:gradFill>
            <a:gsLst>
              <a:gs pos="0">
                <a:srgbClr val="958022"/>
              </a:gs>
              <a:gs pos="100000">
                <a:srgbClr val="FFDD42"/>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reeform 14"/>
          <p:cNvSpPr/>
          <p:nvPr/>
        </p:nvSpPr>
        <p:spPr>
          <a:xfrm>
            <a:off x="5383850" y="2719000"/>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defTabSz="1066800">
              <a:lnSpc>
                <a:spcPct val="90000"/>
              </a:lnSpc>
              <a:spcBef>
                <a:spcPct val="0"/>
              </a:spcBef>
              <a:spcAft>
                <a:spcPct val="35000"/>
              </a:spcAft>
            </a:pPr>
            <a:r>
              <a:rPr lang="en-US" sz="2400" dirty="0" smtClean="0"/>
              <a:t>Define </a:t>
            </a:r>
            <a:r>
              <a:rPr lang="en-US" sz="2400" dirty="0"/>
              <a:t>the capabilities that you </a:t>
            </a:r>
            <a:r>
              <a:rPr lang="en-US" sz="2400" dirty="0" smtClean="0"/>
              <a:t>need</a:t>
            </a:r>
            <a:endParaRPr lang="en-US" sz="2400" dirty="0"/>
          </a:p>
          <a:p>
            <a:pPr lvl="0" algn="l" defTabSz="1066800">
              <a:lnSpc>
                <a:spcPct val="90000"/>
              </a:lnSpc>
              <a:spcBef>
                <a:spcPct val="0"/>
              </a:spcBef>
              <a:spcAft>
                <a:spcPct val="35000"/>
              </a:spcAft>
            </a:pPr>
            <a:endParaRPr lang="en-US" sz="2400" kern="1200" dirty="0"/>
          </a:p>
        </p:txBody>
      </p:sp>
      <p:sp>
        <p:nvSpPr>
          <p:cNvPr id="16" name="Isosceles Triangle 15"/>
          <p:cNvSpPr/>
          <p:nvPr/>
        </p:nvSpPr>
        <p:spPr>
          <a:xfrm>
            <a:off x="6799121" y="1949266"/>
            <a:ext cx="329132" cy="352081"/>
          </a:xfrm>
          <a:prstGeom prst="triangle">
            <a:avLst>
              <a:gd name="adj" fmla="val 100000"/>
            </a:avLst>
          </a:prstGeom>
          <a:gradFill>
            <a:gsLst>
              <a:gs pos="0">
                <a:srgbClr val="788500"/>
              </a:gs>
              <a:gs pos="100000">
                <a:srgbClr val="D0E6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7" name="L-Shape 16"/>
          <p:cNvSpPr/>
          <p:nvPr/>
        </p:nvSpPr>
        <p:spPr>
          <a:xfrm rot="5400000">
            <a:off x="7672691" y="1603522"/>
            <a:ext cx="1242158" cy="1932202"/>
          </a:xfrm>
          <a:prstGeom prst="corner">
            <a:avLst>
              <a:gd name="adj1" fmla="val 16120"/>
              <a:gd name="adj2" fmla="val 16110"/>
            </a:avLst>
          </a:prstGeom>
          <a:gradFill>
            <a:gsLst>
              <a:gs pos="0">
                <a:srgbClr val="788500"/>
              </a:gs>
              <a:gs pos="100000">
                <a:srgbClr val="D0E6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8" name="Freeform 17"/>
          <p:cNvSpPr/>
          <p:nvPr/>
        </p:nvSpPr>
        <p:spPr>
          <a:xfrm>
            <a:off x="7519341" y="2153727"/>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endParaRPr lang="en-US" sz="2400" kern="1200" dirty="0"/>
          </a:p>
        </p:txBody>
      </p:sp>
      <p:sp>
        <p:nvSpPr>
          <p:cNvPr id="19" name="Isosceles Triangle 18"/>
          <p:cNvSpPr/>
          <p:nvPr/>
        </p:nvSpPr>
        <p:spPr>
          <a:xfrm>
            <a:off x="9009754" y="1350144"/>
            <a:ext cx="329132" cy="352081"/>
          </a:xfrm>
          <a:prstGeom prst="triangle">
            <a:avLst>
              <a:gd name="adj" fmla="val 100000"/>
            </a:avLst>
          </a:prstGeom>
          <a:gradFill>
            <a:gsLst>
              <a:gs pos="0">
                <a:srgbClr val="003C71"/>
              </a:gs>
              <a:gs pos="100000">
                <a:srgbClr val="0073D4"/>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0" name="L-Shape 19"/>
          <p:cNvSpPr/>
          <p:nvPr/>
        </p:nvSpPr>
        <p:spPr>
          <a:xfrm rot="5400000">
            <a:off x="9883324" y="1004400"/>
            <a:ext cx="1242158" cy="1932202"/>
          </a:xfrm>
          <a:prstGeom prst="corner">
            <a:avLst>
              <a:gd name="adj1" fmla="val 16120"/>
              <a:gd name="adj2" fmla="val 16110"/>
            </a:avLst>
          </a:prstGeom>
          <a:gradFill>
            <a:gsLst>
              <a:gs pos="0">
                <a:srgbClr val="003C71"/>
              </a:gs>
              <a:gs pos="100000">
                <a:srgbClr val="0073D4"/>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21" name="Freeform 20"/>
          <p:cNvSpPr/>
          <p:nvPr/>
        </p:nvSpPr>
        <p:spPr>
          <a:xfrm>
            <a:off x="9729974" y="1554605"/>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dirty="0" smtClean="0"/>
              <a:t>Build a Digital Enterprise</a:t>
            </a:r>
            <a:endParaRPr lang="en-US" sz="2400" kern="1200" dirty="0"/>
          </a:p>
        </p:txBody>
      </p:sp>
      <p:sp>
        <p:nvSpPr>
          <p:cNvPr id="22" name="Rectangle 21"/>
          <p:cNvSpPr/>
          <p:nvPr/>
        </p:nvSpPr>
        <p:spPr>
          <a:xfrm>
            <a:off x="7647363" y="2246991"/>
            <a:ext cx="1791231" cy="1089529"/>
          </a:xfrm>
          <a:prstGeom prst="rect">
            <a:avLst/>
          </a:prstGeom>
        </p:spPr>
        <p:txBody>
          <a:bodyPr wrap="square">
            <a:spAutoFit/>
          </a:bodyPr>
          <a:lstStyle/>
          <a:p>
            <a:pPr lvl="0" defTabSz="1066800">
              <a:lnSpc>
                <a:spcPct val="90000"/>
              </a:lnSpc>
              <a:spcBef>
                <a:spcPct val="0"/>
              </a:spcBef>
              <a:spcAft>
                <a:spcPct val="35000"/>
              </a:spcAft>
            </a:pPr>
            <a:r>
              <a:rPr lang="en-US" sz="2400" dirty="0">
                <a:solidFill>
                  <a:schemeClr val="tx1">
                    <a:hueOff val="0"/>
                    <a:satOff val="0"/>
                    <a:lumOff val="0"/>
                    <a:alphaOff val="0"/>
                  </a:schemeClr>
                </a:solidFill>
              </a:rPr>
              <a:t>Create initial pilot projects</a:t>
            </a:r>
          </a:p>
        </p:txBody>
      </p:sp>
      <p:sp>
        <p:nvSpPr>
          <p:cNvPr id="31" name="Isosceles Triangle 30"/>
          <p:cNvSpPr/>
          <p:nvPr/>
        </p:nvSpPr>
        <p:spPr>
          <a:xfrm>
            <a:off x="393081" y="3644365"/>
            <a:ext cx="329132" cy="352081"/>
          </a:xfrm>
          <a:prstGeom prst="triangle">
            <a:avLst>
              <a:gd name="adj" fmla="val 100000"/>
            </a:avLst>
          </a:prstGeom>
          <a:gradFill>
            <a:gsLst>
              <a:gs pos="0">
                <a:srgbClr val="9E2300"/>
              </a:gs>
              <a:gs pos="100000">
                <a:srgbClr val="FF44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744185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674031"/>
          </a:xfrm>
        </p:spPr>
        <p:txBody>
          <a:bodyPr/>
          <a:lstStyle/>
          <a:p>
            <a:r>
              <a:rPr lang="en-US" sz="5400" kern="0" spc="100" dirty="0">
                <a:solidFill>
                  <a:srgbClr val="F3D54E"/>
                </a:solidFill>
                <a:effectLst>
                  <a:outerShdw blurRad="431800" algn="ctr" rotWithShape="0">
                    <a:prstClr val="black"/>
                  </a:outerShdw>
                </a:effectLst>
              </a:rPr>
              <a:t>Government</a:t>
            </a:r>
            <a:r>
              <a:rPr lang="en-US" sz="5400" dirty="0" smtClean="0"/>
              <a:t> Action</a:t>
            </a:r>
            <a:endParaRPr lang="en-US" sz="5400" dirty="0"/>
          </a:p>
        </p:txBody>
      </p:sp>
      <p:sp>
        <p:nvSpPr>
          <p:cNvPr id="2" name="Slide Number Placeholder 1"/>
          <p:cNvSpPr>
            <a:spLocks noGrp="1"/>
          </p:cNvSpPr>
          <p:nvPr>
            <p:ph type="sldNum" sz="quarter" idx="14"/>
          </p:nvPr>
        </p:nvSpPr>
        <p:spPr/>
        <p:txBody>
          <a:bodyPr/>
          <a:lstStyle/>
          <a:p>
            <a:fld id="{EE2556C5-CE8C-6547-B838-EA80C61A4AF7}" type="slidenum">
              <a:rPr lang="en-US" smtClean="0"/>
              <a:pPr/>
              <a:t>14</a:t>
            </a:fld>
            <a:endParaRPr lang="en-US" dirty="0"/>
          </a:p>
        </p:txBody>
      </p:sp>
      <p:pic>
        <p:nvPicPr>
          <p:cNvPr id="5122" name="Picture 2" descr="https://upload.wikimedia.org/wikipedia/commons/thumb/a/ad/BlankMap-World_gray.svg/2000px-BlankMap-World_gray.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727" y="1375739"/>
            <a:ext cx="10442575" cy="4469422"/>
          </a:xfrm>
          <a:prstGeom prst="rect">
            <a:avLst/>
          </a:prstGeom>
          <a:noFill/>
          <a:extLst/>
        </p:spPr>
      </p:pic>
      <p:sp>
        <p:nvSpPr>
          <p:cNvPr id="6" name="Line Callout 2 5"/>
          <p:cNvSpPr/>
          <p:nvPr/>
        </p:nvSpPr>
        <p:spPr>
          <a:xfrm>
            <a:off x="6096001" y="111907"/>
            <a:ext cx="2536371" cy="1263832"/>
          </a:xfrm>
          <a:prstGeom prst="borderCallout2">
            <a:avLst>
              <a:gd name="adj1" fmla="val 46312"/>
              <a:gd name="adj2" fmla="val 251"/>
              <a:gd name="adj3" fmla="val 54871"/>
              <a:gd name="adj4" fmla="val -23105"/>
              <a:gd name="adj5" fmla="val 157289"/>
              <a:gd name="adj6" fmla="val -33362"/>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solidFill>
                  <a:schemeClr val="tx1"/>
                </a:solidFill>
                <a:ea typeface="Intel Clear Light" panose="020B0404020203020204" pitchFamily="34" charset="0"/>
                <a:cs typeface="Intel Clear"/>
              </a:rPr>
              <a:t>UK—</a:t>
            </a:r>
            <a:r>
              <a:rPr lang="en-US" sz="1200" dirty="0">
                <a:solidFill>
                  <a:schemeClr val="tx1"/>
                </a:solidFill>
              </a:rPr>
              <a:t>The govt. awarded a $135.98M funding to 38 </a:t>
            </a:r>
            <a:r>
              <a:rPr lang="en-US" sz="1200" b="1" dirty="0">
                <a:solidFill>
                  <a:schemeClr val="tx1"/>
                </a:solidFill>
              </a:rPr>
              <a:t>automotive</a:t>
            </a:r>
            <a:r>
              <a:rPr lang="en-US" sz="1200" dirty="0">
                <a:solidFill>
                  <a:schemeClr val="tx1"/>
                </a:solidFill>
              </a:rPr>
              <a:t> R&amp;D projects to help in the development of next-generation driverless and low-carbon vehicles.</a:t>
            </a:r>
          </a:p>
        </p:txBody>
      </p:sp>
      <p:sp>
        <p:nvSpPr>
          <p:cNvPr id="45" name="Line Callout 2 44"/>
          <p:cNvSpPr/>
          <p:nvPr/>
        </p:nvSpPr>
        <p:spPr>
          <a:xfrm>
            <a:off x="0" y="1029068"/>
            <a:ext cx="1469571" cy="2965989"/>
          </a:xfrm>
          <a:prstGeom prst="borderCallout2">
            <a:avLst>
              <a:gd name="adj1" fmla="val 42751"/>
              <a:gd name="adj2" fmla="val 99510"/>
              <a:gd name="adj3" fmla="val 26828"/>
              <a:gd name="adj4" fmla="val 128747"/>
              <a:gd name="adj5" fmla="val 23303"/>
              <a:gd name="adj6" fmla="val 145897"/>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smtClean="0">
                <a:solidFill>
                  <a:schemeClr val="tx1"/>
                </a:solidFill>
              </a:rPr>
              <a:t>Canada—</a:t>
            </a:r>
            <a:r>
              <a:rPr lang="en-US" sz="1200" dirty="0" smtClean="0">
                <a:solidFill>
                  <a:schemeClr val="tx1"/>
                </a:solidFill>
              </a:rPr>
              <a:t>Innovation</a:t>
            </a:r>
            <a:r>
              <a:rPr lang="en-US" sz="1200" dirty="0">
                <a:solidFill>
                  <a:schemeClr val="tx1"/>
                </a:solidFill>
              </a:rPr>
              <a:t>, Science and Economic Development Canada plans to launch a public consultation on releasing large amounts of spectrum to support development and deployment of 5G networks.</a:t>
            </a:r>
          </a:p>
        </p:txBody>
      </p:sp>
      <p:sp>
        <p:nvSpPr>
          <p:cNvPr id="47" name="Line Callout 2 46"/>
          <p:cNvSpPr/>
          <p:nvPr/>
        </p:nvSpPr>
        <p:spPr>
          <a:xfrm>
            <a:off x="5148943" y="5138042"/>
            <a:ext cx="4136572" cy="1415143"/>
          </a:xfrm>
          <a:prstGeom prst="borderCallout2">
            <a:avLst>
              <a:gd name="adj1" fmla="val 1167"/>
              <a:gd name="adj2" fmla="val 13664"/>
              <a:gd name="adj3" fmla="val -15746"/>
              <a:gd name="adj4" fmla="val 26593"/>
              <a:gd name="adj5" fmla="val -21251"/>
              <a:gd name="adj6" fmla="val 57589"/>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South Africa—</a:t>
            </a:r>
            <a:r>
              <a:rPr lang="en-US" sz="1200" dirty="0"/>
              <a:t>As part of  South Africa’s strategy to gain competitive advantage in 3D printing and create jobs in industries such as additive manufacturing and gas &amp; energy, the Industrial Development Corporation invested ~US$1.2M in Metal Heart to make metal 3D printers for production.</a:t>
            </a:r>
          </a:p>
        </p:txBody>
      </p:sp>
      <p:sp>
        <p:nvSpPr>
          <p:cNvPr id="48" name="Line Callout 2 47"/>
          <p:cNvSpPr/>
          <p:nvPr/>
        </p:nvSpPr>
        <p:spPr>
          <a:xfrm>
            <a:off x="60614" y="5312229"/>
            <a:ext cx="2519299" cy="1012371"/>
          </a:xfrm>
          <a:prstGeom prst="borderCallout2">
            <a:avLst>
              <a:gd name="adj1" fmla="val -1335"/>
              <a:gd name="adj2" fmla="val 70128"/>
              <a:gd name="adj3" fmla="val -201129"/>
              <a:gd name="adj4" fmla="val 67390"/>
              <a:gd name="adj5" fmla="val -259493"/>
              <a:gd name="adj6" fmla="val 116515"/>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US—</a:t>
            </a:r>
            <a:r>
              <a:rPr lang="en-US" sz="1200" dirty="0"/>
              <a:t>New York allowed testing of AVs on public roads; started to accept applications from companies interested in testing AVs.</a:t>
            </a:r>
          </a:p>
        </p:txBody>
      </p:sp>
      <p:sp>
        <p:nvSpPr>
          <p:cNvPr id="49" name="Line Callout 2 48"/>
          <p:cNvSpPr/>
          <p:nvPr/>
        </p:nvSpPr>
        <p:spPr>
          <a:xfrm>
            <a:off x="9655629" y="1741713"/>
            <a:ext cx="2536371" cy="2177143"/>
          </a:xfrm>
          <a:prstGeom prst="borderCallout2">
            <a:avLst>
              <a:gd name="adj1" fmla="val 46312"/>
              <a:gd name="adj2" fmla="val 251"/>
              <a:gd name="adj3" fmla="val 49703"/>
              <a:gd name="adj4" fmla="val -12805"/>
              <a:gd name="adj5" fmla="val 45317"/>
              <a:gd name="adj6" fmla="val -38941"/>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China—</a:t>
            </a:r>
            <a:r>
              <a:rPr lang="en-US" sz="1200" dirty="0"/>
              <a:t>China to focus on smart manufacturing by integrating the strategies of Made in China 2025 and Internet Plus Initiative (which would integrate mobile internet, cloud computing, big data, and </a:t>
            </a:r>
            <a:r>
              <a:rPr lang="en-US" sz="1200" dirty="0" err="1"/>
              <a:t>IoT</a:t>
            </a:r>
            <a:r>
              <a:rPr lang="en-US" sz="1200" dirty="0"/>
              <a:t> innovation into other industries to create new industries and business opportunities).</a:t>
            </a:r>
          </a:p>
        </p:txBody>
      </p:sp>
      <p:sp>
        <p:nvSpPr>
          <p:cNvPr id="50" name="Line Callout 2 49"/>
          <p:cNvSpPr/>
          <p:nvPr/>
        </p:nvSpPr>
        <p:spPr>
          <a:xfrm>
            <a:off x="10069286" y="4114801"/>
            <a:ext cx="2122714" cy="2286000"/>
          </a:xfrm>
          <a:prstGeom prst="borderCallout2">
            <a:avLst>
              <a:gd name="adj1" fmla="val 39169"/>
              <a:gd name="adj2" fmla="val -262"/>
              <a:gd name="adj3" fmla="val 42560"/>
              <a:gd name="adj4" fmla="val -13318"/>
              <a:gd name="adj5" fmla="val 43412"/>
              <a:gd name="adj6" fmla="val -28172"/>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Australia &amp; Germany—</a:t>
            </a:r>
            <a:r>
              <a:rPr lang="en-US" sz="1200" dirty="0"/>
              <a:t>The Australian Prime Minister’s Industry 4.0 Taskforce and Platform Industry 4.0 from Germany collaborated to advance both countries’ manufacturing sectors by focusing on areas such as Industry 4.0 Test labs and security of networked systems.</a:t>
            </a:r>
          </a:p>
        </p:txBody>
      </p:sp>
      <p:sp>
        <p:nvSpPr>
          <p:cNvPr id="51" name="Line Callout 2 50"/>
          <p:cNvSpPr/>
          <p:nvPr/>
        </p:nvSpPr>
        <p:spPr>
          <a:xfrm>
            <a:off x="9557658" y="188183"/>
            <a:ext cx="2536371" cy="1263832"/>
          </a:xfrm>
          <a:prstGeom prst="borderCallout2">
            <a:avLst>
              <a:gd name="adj1" fmla="val 46312"/>
              <a:gd name="adj2" fmla="val 251"/>
              <a:gd name="adj3" fmla="val 79849"/>
              <a:gd name="adj4" fmla="val -13663"/>
              <a:gd name="adj5" fmla="val 140063"/>
              <a:gd name="adj6" fmla="val -45379"/>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t>Russia</a:t>
            </a:r>
            <a:r>
              <a:rPr lang="en-IN" sz="1200" dirty="0"/>
              <a:t>—</a:t>
            </a:r>
            <a:r>
              <a:rPr lang="en-US" sz="1200" dirty="0"/>
              <a:t>The Moscow mayor's office and a consortium of Russian mobile operators are in discussion for the creation of a 5G consortium in the hopes of having 5G networks by 2020.</a:t>
            </a:r>
          </a:p>
        </p:txBody>
      </p:sp>
      <p:sp>
        <p:nvSpPr>
          <p:cNvPr id="52" name="Line Callout 2 51"/>
          <p:cNvSpPr/>
          <p:nvPr/>
        </p:nvSpPr>
        <p:spPr>
          <a:xfrm>
            <a:off x="3690256" y="5007429"/>
            <a:ext cx="1371601" cy="1545756"/>
          </a:xfrm>
          <a:prstGeom prst="borderCallout2">
            <a:avLst>
              <a:gd name="adj1" fmla="val 2556"/>
              <a:gd name="adj2" fmla="val 53034"/>
              <a:gd name="adj3" fmla="val -177284"/>
              <a:gd name="adj4" fmla="val 78379"/>
              <a:gd name="adj5" fmla="val -183558"/>
              <a:gd name="adj6" fmla="val 117410"/>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solidFill>
                  <a:schemeClr val="tx1"/>
                </a:solidFill>
              </a:rPr>
              <a:t>France—</a:t>
            </a:r>
            <a:r>
              <a:rPr lang="en-US" sz="1200" dirty="0">
                <a:solidFill>
                  <a:schemeClr val="tx1"/>
                </a:solidFill>
              </a:rPr>
              <a:t>The govt. set up a </a:t>
            </a:r>
            <a:r>
              <a:rPr lang="en-US" sz="1200" dirty="0" err="1">
                <a:solidFill>
                  <a:schemeClr val="tx1"/>
                </a:solidFill>
              </a:rPr>
              <a:t>blockchain</a:t>
            </a:r>
            <a:r>
              <a:rPr lang="en-US" sz="1200" dirty="0">
                <a:solidFill>
                  <a:schemeClr val="tx1"/>
                </a:solidFill>
              </a:rPr>
              <a:t> working group to research </a:t>
            </a:r>
            <a:r>
              <a:rPr lang="en-US" sz="1200" dirty="0" smtClean="0">
                <a:solidFill>
                  <a:schemeClr val="tx1"/>
                </a:solidFill>
              </a:rPr>
              <a:t>implementations</a:t>
            </a:r>
            <a:endParaRPr lang="en-US" sz="1200" dirty="0">
              <a:solidFill>
                <a:schemeClr val="tx1"/>
              </a:solidFill>
            </a:endParaRPr>
          </a:p>
        </p:txBody>
      </p:sp>
    </p:spTree>
    <p:extLst>
      <p:ext uri="{BB962C8B-B14F-4D97-AF65-F5344CB8AC3E}">
        <p14:creationId xmlns:p14="http://schemas.microsoft.com/office/powerpoint/2010/main" val="305168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51911" y="5449791"/>
            <a:ext cx="11248100" cy="867930"/>
          </a:xfrm>
        </p:spPr>
        <p:txBody>
          <a:bodyPr/>
          <a:lstStyle/>
          <a:p>
            <a:r>
              <a:rPr lang="en-US" dirty="0">
                <a:solidFill>
                  <a:srgbClr val="F3D54E">
                    <a:alpha val="90000"/>
                  </a:srgbClr>
                </a:solidFill>
              </a:rPr>
              <a:t>vision</a:t>
            </a:r>
            <a:r>
              <a:rPr lang="en-US" dirty="0"/>
              <a:t> </a:t>
            </a:r>
            <a:r>
              <a:rPr lang="en-US" dirty="0" smtClean="0"/>
              <a:t>for Industrial </a:t>
            </a:r>
            <a:r>
              <a:rPr lang="en-US" dirty="0" err="1" smtClean="0"/>
              <a:t>IoT</a:t>
            </a:r>
            <a:endParaRPr lang="en-US" dirty="0"/>
          </a:p>
        </p:txBody>
      </p:sp>
      <p:pic>
        <p:nvPicPr>
          <p:cNvPr id="5" name="Picture Placeholder 4"/>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t="878" b="4921"/>
          <a:stretch/>
        </p:blipFill>
        <p:spPr>
          <a:xfrm>
            <a:off x="0" y="0"/>
            <a:ext cx="12192000" cy="5394960"/>
          </a:xfrm>
        </p:spPr>
      </p:pic>
    </p:spTree>
    <p:extLst>
      <p:ext uri="{BB962C8B-B14F-4D97-AF65-F5344CB8AC3E}">
        <p14:creationId xmlns:p14="http://schemas.microsoft.com/office/powerpoint/2010/main" val="290832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a:solidFill>
                  <a:srgbClr val="F3D54E">
                    <a:alpha val="90000"/>
                  </a:srgbClr>
                </a:solidFill>
              </a:rPr>
              <a:t>Intel Technology </a:t>
            </a:r>
            <a:r>
              <a:rPr lang="en-US" sz="5400" dirty="0">
                <a:solidFill>
                  <a:schemeClr val="tx1"/>
                </a:solidFill>
              </a:rPr>
              <a:t>for </a:t>
            </a:r>
            <a:r>
              <a:rPr lang="en-US" sz="5400" b="1" dirty="0">
                <a:solidFill>
                  <a:schemeClr val="tx1"/>
                </a:solidFill>
              </a:rPr>
              <a:t>Industrial </a:t>
            </a:r>
            <a:r>
              <a:rPr lang="en-US" sz="5400" b="1" dirty="0" err="1">
                <a:solidFill>
                  <a:schemeClr val="tx1"/>
                </a:solidFill>
              </a:rPr>
              <a:t>IoT</a:t>
            </a:r>
            <a:r>
              <a:rPr lang="en-US" sz="5400" b="1" dirty="0">
                <a:solidFill>
                  <a:schemeClr val="tx1"/>
                </a:solidFill>
              </a:rPr>
              <a:t>/Industry 4.0</a:t>
            </a:r>
          </a:p>
        </p:txBody>
      </p:sp>
      <p:sp>
        <p:nvSpPr>
          <p:cNvPr id="3" name="Text Placeholder 2"/>
          <p:cNvSpPr>
            <a:spLocks noGrp="1"/>
          </p:cNvSpPr>
          <p:nvPr>
            <p:ph type="body" sz="quarter" idx="13"/>
          </p:nvPr>
        </p:nvSpPr>
        <p:spPr/>
        <p:txBody>
          <a:bodyPr/>
          <a:lstStyle/>
          <a:p>
            <a:endParaRPr lang="en-US"/>
          </a:p>
        </p:txBody>
      </p:sp>
      <p:sp>
        <p:nvSpPr>
          <p:cNvPr id="95" name="Rectangle 94"/>
          <p:cNvSpPr/>
          <p:nvPr/>
        </p:nvSpPr>
        <p:spPr>
          <a:xfrm>
            <a:off x="342997" y="2440831"/>
            <a:ext cx="2812025" cy="1015343"/>
          </a:xfrm>
          <a:prstGeom prst="rect">
            <a:avLst/>
          </a:prstGeom>
        </p:spPr>
        <p:txBody>
          <a:bodyPr wrap="square" anchor="t" anchorCtr="0">
            <a:spAutoFit/>
          </a:bodyPr>
          <a:lstStyle/>
          <a:p>
            <a:pPr algn="ctr" defTabSz="914304">
              <a:lnSpc>
                <a:spcPct val="90000"/>
              </a:lnSpc>
            </a:pPr>
            <a:r>
              <a:rPr lang="en-US" sz="1333" dirty="0">
                <a:solidFill>
                  <a:prstClr val="white"/>
                </a:solidFill>
              </a:rPr>
              <a:t>built with interfaces and APIs that enable integration with legacy systems and devices </a:t>
            </a:r>
            <a:br>
              <a:rPr lang="en-US" sz="1333" dirty="0">
                <a:solidFill>
                  <a:prstClr val="white"/>
                </a:solidFill>
              </a:rPr>
            </a:br>
            <a:r>
              <a:rPr lang="en-US" sz="1333" dirty="0">
                <a:solidFill>
                  <a:prstClr val="white"/>
                </a:solidFill>
              </a:rPr>
              <a:t>and with platforms from </a:t>
            </a:r>
            <a:br>
              <a:rPr lang="en-US" sz="1333" dirty="0">
                <a:solidFill>
                  <a:prstClr val="white"/>
                </a:solidFill>
              </a:rPr>
            </a:br>
            <a:r>
              <a:rPr lang="en-US" sz="1333" dirty="0">
                <a:solidFill>
                  <a:prstClr val="white"/>
                </a:solidFill>
              </a:rPr>
              <a:t>multiple vendors.</a:t>
            </a:r>
          </a:p>
        </p:txBody>
      </p:sp>
      <p:sp>
        <p:nvSpPr>
          <p:cNvPr id="96" name="Rectangle 95"/>
          <p:cNvSpPr/>
          <p:nvPr/>
        </p:nvSpPr>
        <p:spPr>
          <a:xfrm>
            <a:off x="342997" y="1721104"/>
            <a:ext cx="2812025" cy="661209"/>
          </a:xfrm>
          <a:prstGeom prst="rect">
            <a:avLst/>
          </a:prstGeom>
        </p:spPr>
        <p:txBody>
          <a:bodyPr wrap="square" anchor="ctr" anchorCtr="0">
            <a:noAutofit/>
          </a:bodyPr>
          <a:lstStyle/>
          <a:p>
            <a:pPr algn="ctr" defTabSz="914304"/>
            <a:r>
              <a:rPr lang="en-US" sz="2400" b="1" dirty="0"/>
              <a:t>Open Platform </a:t>
            </a:r>
          </a:p>
        </p:txBody>
      </p:sp>
      <p:sp>
        <p:nvSpPr>
          <p:cNvPr id="99" name="Rectangle 98"/>
          <p:cNvSpPr/>
          <p:nvPr/>
        </p:nvSpPr>
        <p:spPr>
          <a:xfrm>
            <a:off x="3155024" y="2440832"/>
            <a:ext cx="2812025" cy="1015343"/>
          </a:xfrm>
          <a:prstGeom prst="rect">
            <a:avLst/>
          </a:prstGeom>
          <a:noFill/>
        </p:spPr>
        <p:txBody>
          <a:bodyPr wrap="square" anchor="t" anchorCtr="0">
            <a:spAutoFit/>
          </a:bodyPr>
          <a:lstStyle/>
          <a:p>
            <a:pPr algn="ctr" defTabSz="914304">
              <a:lnSpc>
                <a:spcPct val="90000"/>
              </a:lnSpc>
            </a:pPr>
            <a:r>
              <a:rPr lang="en-US" sz="1333" dirty="0">
                <a:solidFill>
                  <a:prstClr val="white"/>
                </a:solidFill>
              </a:rPr>
              <a:t>is designed into IA CPUs to offer backward compatibility to help SW and application reuse</a:t>
            </a:r>
            <a:br>
              <a:rPr lang="en-US" sz="1333" dirty="0">
                <a:solidFill>
                  <a:prstClr val="white"/>
                </a:solidFill>
              </a:rPr>
            </a:br>
            <a:r>
              <a:rPr lang="en-US" sz="1333" dirty="0">
                <a:solidFill>
                  <a:prstClr val="white"/>
                </a:solidFill>
              </a:rPr>
              <a:t> thus reducing development </a:t>
            </a:r>
            <a:br>
              <a:rPr lang="en-US" sz="1333" dirty="0">
                <a:solidFill>
                  <a:prstClr val="white"/>
                </a:solidFill>
              </a:rPr>
            </a:br>
            <a:r>
              <a:rPr lang="en-US" sz="1333" dirty="0">
                <a:solidFill>
                  <a:prstClr val="white"/>
                </a:solidFill>
              </a:rPr>
              <a:t>time and resources.</a:t>
            </a:r>
          </a:p>
        </p:txBody>
      </p:sp>
      <p:sp>
        <p:nvSpPr>
          <p:cNvPr id="100" name="Rectangle 99"/>
          <p:cNvSpPr/>
          <p:nvPr/>
        </p:nvSpPr>
        <p:spPr>
          <a:xfrm>
            <a:off x="3155024" y="1721104"/>
            <a:ext cx="2812025" cy="661209"/>
          </a:xfrm>
          <a:prstGeom prst="rect">
            <a:avLst/>
          </a:prstGeom>
        </p:spPr>
        <p:txBody>
          <a:bodyPr wrap="square" anchor="ctr" anchorCtr="0">
            <a:noAutofit/>
          </a:bodyPr>
          <a:lstStyle/>
          <a:p>
            <a:pPr algn="ctr" defTabSz="914304"/>
            <a:r>
              <a:rPr lang="en-US" sz="2400" b="1" dirty="0"/>
              <a:t>Interoperability</a:t>
            </a:r>
            <a:r>
              <a:rPr lang="en-US" sz="1867" b="1" dirty="0"/>
              <a:t> </a:t>
            </a:r>
          </a:p>
        </p:txBody>
      </p:sp>
      <p:sp>
        <p:nvSpPr>
          <p:cNvPr id="101" name="Rectangle 100"/>
          <p:cNvSpPr/>
          <p:nvPr/>
        </p:nvSpPr>
        <p:spPr>
          <a:xfrm>
            <a:off x="5967049" y="2440831"/>
            <a:ext cx="2812025" cy="646139"/>
          </a:xfrm>
          <a:prstGeom prst="rect">
            <a:avLst/>
          </a:prstGeom>
        </p:spPr>
        <p:txBody>
          <a:bodyPr wrap="square" anchor="t" anchorCtr="0">
            <a:spAutoFit/>
          </a:bodyPr>
          <a:lstStyle/>
          <a:p>
            <a:pPr algn="ctr" defTabSz="914304">
              <a:lnSpc>
                <a:spcPct val="90000"/>
              </a:lnSpc>
            </a:pPr>
            <a:r>
              <a:rPr lang="en-US" sz="1333" dirty="0">
                <a:solidFill>
                  <a:prstClr val="white"/>
                </a:solidFill>
              </a:rPr>
              <a:t>that enables near-real-time analytics, local decision making, and tighter process controls.</a:t>
            </a:r>
          </a:p>
        </p:txBody>
      </p:sp>
      <p:sp>
        <p:nvSpPr>
          <p:cNvPr id="102" name="Rectangle 101"/>
          <p:cNvSpPr/>
          <p:nvPr/>
        </p:nvSpPr>
        <p:spPr>
          <a:xfrm>
            <a:off x="5967049" y="1721104"/>
            <a:ext cx="2726935" cy="661209"/>
          </a:xfrm>
          <a:prstGeom prst="rect">
            <a:avLst/>
          </a:prstGeom>
        </p:spPr>
        <p:txBody>
          <a:bodyPr wrap="square" anchor="ctr" anchorCtr="0">
            <a:noAutofit/>
          </a:bodyPr>
          <a:lstStyle/>
          <a:p>
            <a:pPr algn="ctr" defTabSz="914304"/>
            <a:r>
              <a:rPr lang="en-US" sz="2200" b="1" dirty="0"/>
              <a:t>Performance </a:t>
            </a:r>
            <a:br>
              <a:rPr lang="en-US" sz="2200" b="1" dirty="0"/>
            </a:br>
            <a:r>
              <a:rPr lang="en-US" sz="2200" b="1" dirty="0"/>
              <a:t>at the Edge</a:t>
            </a:r>
          </a:p>
        </p:txBody>
      </p:sp>
      <p:sp>
        <p:nvSpPr>
          <p:cNvPr id="103" name="Rectangle 102"/>
          <p:cNvSpPr/>
          <p:nvPr/>
        </p:nvSpPr>
        <p:spPr>
          <a:xfrm>
            <a:off x="8779072" y="2440832"/>
            <a:ext cx="2812024" cy="646139"/>
          </a:xfrm>
          <a:prstGeom prst="rect">
            <a:avLst/>
          </a:prstGeom>
        </p:spPr>
        <p:txBody>
          <a:bodyPr wrap="square" anchor="t" anchorCtr="0">
            <a:spAutoFit/>
          </a:bodyPr>
          <a:lstStyle/>
          <a:p>
            <a:pPr algn="ctr" defTabSz="914304">
              <a:lnSpc>
                <a:spcPct val="90000"/>
              </a:lnSpc>
            </a:pPr>
            <a:r>
              <a:rPr lang="en-US" sz="1333" dirty="0">
                <a:solidFill>
                  <a:prstClr val="white"/>
                </a:solidFill>
              </a:rPr>
              <a:t>for trusted data from edge to cloud and protection from </a:t>
            </a:r>
            <a:br>
              <a:rPr lang="en-US" sz="1333" dirty="0">
                <a:solidFill>
                  <a:prstClr val="white"/>
                </a:solidFill>
              </a:rPr>
            </a:br>
            <a:r>
              <a:rPr lang="en-US" sz="1333" dirty="0">
                <a:solidFill>
                  <a:prstClr val="white"/>
                </a:solidFill>
              </a:rPr>
              <a:t>costly attacks.</a:t>
            </a:r>
          </a:p>
        </p:txBody>
      </p:sp>
      <p:sp>
        <p:nvSpPr>
          <p:cNvPr id="104" name="Rectangle 103"/>
          <p:cNvSpPr/>
          <p:nvPr/>
        </p:nvSpPr>
        <p:spPr>
          <a:xfrm>
            <a:off x="8779073" y="1721104"/>
            <a:ext cx="2897113" cy="661209"/>
          </a:xfrm>
          <a:prstGeom prst="rect">
            <a:avLst/>
          </a:prstGeom>
        </p:spPr>
        <p:txBody>
          <a:bodyPr wrap="square" anchor="ctr" anchorCtr="0">
            <a:noAutofit/>
          </a:bodyPr>
          <a:lstStyle/>
          <a:p>
            <a:pPr algn="ctr" defTabSz="914304"/>
            <a:r>
              <a:rPr lang="en-US" sz="2400" b="1" dirty="0"/>
              <a:t>Advanced Security</a:t>
            </a:r>
          </a:p>
        </p:txBody>
      </p:sp>
      <p:grpSp>
        <p:nvGrpSpPr>
          <p:cNvPr id="8" name="Group 7"/>
          <p:cNvGrpSpPr/>
          <p:nvPr/>
        </p:nvGrpSpPr>
        <p:grpSpPr>
          <a:xfrm>
            <a:off x="342997" y="1721104"/>
            <a:ext cx="2812025" cy="661209"/>
            <a:chOff x="353962" y="1284735"/>
            <a:chExt cx="8436076" cy="495907"/>
          </a:xfrm>
        </p:grpSpPr>
        <p:cxnSp>
          <p:nvCxnSpPr>
            <p:cNvPr id="111" name="Straight Connector 110"/>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p:nvGrpSpPr>
        <p:grpSpPr>
          <a:xfrm>
            <a:off x="3155024" y="1721104"/>
            <a:ext cx="2812025" cy="661209"/>
            <a:chOff x="353962" y="1284735"/>
            <a:chExt cx="8436076" cy="495907"/>
          </a:xfrm>
        </p:grpSpPr>
        <p:cxnSp>
          <p:nvCxnSpPr>
            <p:cNvPr id="115" name="Straight Connector 114"/>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17" name="Group 116"/>
          <p:cNvGrpSpPr/>
          <p:nvPr/>
        </p:nvGrpSpPr>
        <p:grpSpPr>
          <a:xfrm>
            <a:off x="5967049" y="1721104"/>
            <a:ext cx="2812025" cy="661209"/>
            <a:chOff x="353962" y="1284735"/>
            <a:chExt cx="8436076" cy="495907"/>
          </a:xfrm>
        </p:grpSpPr>
        <p:cxnSp>
          <p:nvCxnSpPr>
            <p:cNvPr id="118" name="Straight Connector 117"/>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0" name="Group 119"/>
          <p:cNvGrpSpPr/>
          <p:nvPr/>
        </p:nvGrpSpPr>
        <p:grpSpPr>
          <a:xfrm>
            <a:off x="8779073" y="1721104"/>
            <a:ext cx="2812025" cy="661209"/>
            <a:chOff x="353962" y="1284735"/>
            <a:chExt cx="8436076" cy="495907"/>
          </a:xfrm>
        </p:grpSpPr>
        <p:cxnSp>
          <p:nvCxnSpPr>
            <p:cNvPr id="121" name="Straight Connector 120"/>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39" name="Group 138"/>
          <p:cNvGrpSpPr/>
          <p:nvPr/>
        </p:nvGrpSpPr>
        <p:grpSpPr>
          <a:xfrm>
            <a:off x="6948327" y="1253440"/>
            <a:ext cx="598533" cy="397285"/>
            <a:chOff x="-1323657" y="2487612"/>
            <a:chExt cx="911225" cy="604838"/>
          </a:xfrm>
        </p:grpSpPr>
        <p:sp>
          <p:nvSpPr>
            <p:cNvPr id="140" name="Freeform 1381"/>
            <p:cNvSpPr>
              <a:spLocks noEditPoints="1"/>
            </p:cNvSpPr>
            <p:nvPr/>
          </p:nvSpPr>
          <p:spPr bwMode="auto">
            <a:xfrm>
              <a:off x="-1017270" y="2487612"/>
              <a:ext cx="604838" cy="604838"/>
            </a:xfrm>
            <a:custGeom>
              <a:avLst/>
              <a:gdLst>
                <a:gd name="T0" fmla="*/ 192 w 381"/>
                <a:gd name="T1" fmla="*/ 29 h 381"/>
                <a:gd name="T2" fmla="*/ 139 w 381"/>
                <a:gd name="T3" fmla="*/ 37 h 381"/>
                <a:gd name="T4" fmla="*/ 94 w 381"/>
                <a:gd name="T5" fmla="*/ 62 h 381"/>
                <a:gd name="T6" fmla="*/ 57 w 381"/>
                <a:gd name="T7" fmla="*/ 94 h 381"/>
                <a:gd name="T8" fmla="*/ 37 w 381"/>
                <a:gd name="T9" fmla="*/ 139 h 381"/>
                <a:gd name="T10" fmla="*/ 28 w 381"/>
                <a:gd name="T11" fmla="*/ 193 h 381"/>
                <a:gd name="T12" fmla="*/ 37 w 381"/>
                <a:gd name="T13" fmla="*/ 242 h 381"/>
                <a:gd name="T14" fmla="*/ 57 w 381"/>
                <a:gd name="T15" fmla="*/ 287 h 381"/>
                <a:gd name="T16" fmla="*/ 94 w 381"/>
                <a:gd name="T17" fmla="*/ 324 h 381"/>
                <a:gd name="T18" fmla="*/ 139 w 381"/>
                <a:gd name="T19" fmla="*/ 348 h 381"/>
                <a:gd name="T20" fmla="*/ 192 w 381"/>
                <a:gd name="T21" fmla="*/ 356 h 381"/>
                <a:gd name="T22" fmla="*/ 241 w 381"/>
                <a:gd name="T23" fmla="*/ 348 h 381"/>
                <a:gd name="T24" fmla="*/ 286 w 381"/>
                <a:gd name="T25" fmla="*/ 324 h 381"/>
                <a:gd name="T26" fmla="*/ 323 w 381"/>
                <a:gd name="T27" fmla="*/ 287 h 381"/>
                <a:gd name="T28" fmla="*/ 344 w 381"/>
                <a:gd name="T29" fmla="*/ 242 h 381"/>
                <a:gd name="T30" fmla="*/ 352 w 381"/>
                <a:gd name="T31" fmla="*/ 193 h 381"/>
                <a:gd name="T32" fmla="*/ 344 w 381"/>
                <a:gd name="T33" fmla="*/ 139 h 381"/>
                <a:gd name="T34" fmla="*/ 323 w 381"/>
                <a:gd name="T35" fmla="*/ 94 h 381"/>
                <a:gd name="T36" fmla="*/ 286 w 381"/>
                <a:gd name="T37" fmla="*/ 62 h 381"/>
                <a:gd name="T38" fmla="*/ 241 w 381"/>
                <a:gd name="T39" fmla="*/ 37 h 381"/>
                <a:gd name="T40" fmla="*/ 192 w 381"/>
                <a:gd name="T41" fmla="*/ 29 h 381"/>
                <a:gd name="T42" fmla="*/ 192 w 381"/>
                <a:gd name="T43" fmla="*/ 0 h 381"/>
                <a:gd name="T44" fmla="*/ 249 w 381"/>
                <a:gd name="T45" fmla="*/ 13 h 381"/>
                <a:gd name="T46" fmla="*/ 303 w 381"/>
                <a:gd name="T47" fmla="*/ 37 h 381"/>
                <a:gd name="T48" fmla="*/ 344 w 381"/>
                <a:gd name="T49" fmla="*/ 78 h 381"/>
                <a:gd name="T50" fmla="*/ 368 w 381"/>
                <a:gd name="T51" fmla="*/ 131 h 381"/>
                <a:gd name="T52" fmla="*/ 381 w 381"/>
                <a:gd name="T53" fmla="*/ 193 h 381"/>
                <a:gd name="T54" fmla="*/ 368 w 381"/>
                <a:gd name="T55" fmla="*/ 250 h 381"/>
                <a:gd name="T56" fmla="*/ 344 w 381"/>
                <a:gd name="T57" fmla="*/ 303 h 381"/>
                <a:gd name="T58" fmla="*/ 303 w 381"/>
                <a:gd name="T59" fmla="*/ 344 h 381"/>
                <a:gd name="T60" fmla="*/ 249 w 381"/>
                <a:gd name="T61" fmla="*/ 373 h 381"/>
                <a:gd name="T62" fmla="*/ 192 w 381"/>
                <a:gd name="T63" fmla="*/ 381 h 381"/>
                <a:gd name="T64" fmla="*/ 131 w 381"/>
                <a:gd name="T65" fmla="*/ 373 h 381"/>
                <a:gd name="T66" fmla="*/ 78 w 381"/>
                <a:gd name="T67" fmla="*/ 344 h 381"/>
                <a:gd name="T68" fmla="*/ 37 w 381"/>
                <a:gd name="T69" fmla="*/ 303 h 381"/>
                <a:gd name="T70" fmla="*/ 12 w 381"/>
                <a:gd name="T71" fmla="*/ 250 h 381"/>
                <a:gd name="T72" fmla="*/ 0 w 381"/>
                <a:gd name="T73" fmla="*/ 193 h 381"/>
                <a:gd name="T74" fmla="*/ 12 w 381"/>
                <a:gd name="T75" fmla="*/ 131 h 381"/>
                <a:gd name="T76" fmla="*/ 37 w 381"/>
                <a:gd name="T77" fmla="*/ 78 h 381"/>
                <a:gd name="T78" fmla="*/ 78 w 381"/>
                <a:gd name="T79" fmla="*/ 37 h 381"/>
                <a:gd name="T80" fmla="*/ 131 w 381"/>
                <a:gd name="T81" fmla="*/ 13 h 381"/>
                <a:gd name="T82" fmla="*/ 192 w 381"/>
                <a:gd name="T83"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81">
                  <a:moveTo>
                    <a:pt x="192" y="29"/>
                  </a:moveTo>
                  <a:lnTo>
                    <a:pt x="139" y="37"/>
                  </a:lnTo>
                  <a:lnTo>
                    <a:pt x="94" y="62"/>
                  </a:lnTo>
                  <a:lnTo>
                    <a:pt x="57" y="94"/>
                  </a:lnTo>
                  <a:lnTo>
                    <a:pt x="37" y="139"/>
                  </a:lnTo>
                  <a:lnTo>
                    <a:pt x="28" y="193"/>
                  </a:lnTo>
                  <a:lnTo>
                    <a:pt x="37" y="242"/>
                  </a:lnTo>
                  <a:lnTo>
                    <a:pt x="57" y="287"/>
                  </a:lnTo>
                  <a:lnTo>
                    <a:pt x="94" y="324"/>
                  </a:lnTo>
                  <a:lnTo>
                    <a:pt x="139" y="348"/>
                  </a:lnTo>
                  <a:lnTo>
                    <a:pt x="192" y="356"/>
                  </a:lnTo>
                  <a:lnTo>
                    <a:pt x="241" y="348"/>
                  </a:lnTo>
                  <a:lnTo>
                    <a:pt x="286" y="324"/>
                  </a:lnTo>
                  <a:lnTo>
                    <a:pt x="323" y="287"/>
                  </a:lnTo>
                  <a:lnTo>
                    <a:pt x="344" y="242"/>
                  </a:lnTo>
                  <a:lnTo>
                    <a:pt x="352" y="193"/>
                  </a:lnTo>
                  <a:lnTo>
                    <a:pt x="344" y="139"/>
                  </a:lnTo>
                  <a:lnTo>
                    <a:pt x="323" y="94"/>
                  </a:lnTo>
                  <a:lnTo>
                    <a:pt x="286" y="62"/>
                  </a:lnTo>
                  <a:lnTo>
                    <a:pt x="241" y="37"/>
                  </a:lnTo>
                  <a:lnTo>
                    <a:pt x="192" y="29"/>
                  </a:lnTo>
                  <a:close/>
                  <a:moveTo>
                    <a:pt x="192" y="0"/>
                  </a:moveTo>
                  <a:lnTo>
                    <a:pt x="249" y="13"/>
                  </a:lnTo>
                  <a:lnTo>
                    <a:pt x="303" y="37"/>
                  </a:lnTo>
                  <a:lnTo>
                    <a:pt x="344" y="78"/>
                  </a:lnTo>
                  <a:lnTo>
                    <a:pt x="368" y="131"/>
                  </a:lnTo>
                  <a:lnTo>
                    <a:pt x="381" y="193"/>
                  </a:lnTo>
                  <a:lnTo>
                    <a:pt x="368" y="250"/>
                  </a:lnTo>
                  <a:lnTo>
                    <a:pt x="344" y="303"/>
                  </a:lnTo>
                  <a:lnTo>
                    <a:pt x="303" y="344"/>
                  </a:lnTo>
                  <a:lnTo>
                    <a:pt x="249" y="373"/>
                  </a:lnTo>
                  <a:lnTo>
                    <a:pt x="192" y="381"/>
                  </a:lnTo>
                  <a:lnTo>
                    <a:pt x="131" y="373"/>
                  </a:lnTo>
                  <a:lnTo>
                    <a:pt x="78" y="344"/>
                  </a:lnTo>
                  <a:lnTo>
                    <a:pt x="37" y="303"/>
                  </a:lnTo>
                  <a:lnTo>
                    <a:pt x="12" y="250"/>
                  </a:lnTo>
                  <a:lnTo>
                    <a:pt x="0" y="193"/>
                  </a:lnTo>
                  <a:lnTo>
                    <a:pt x="12" y="131"/>
                  </a:lnTo>
                  <a:lnTo>
                    <a:pt x="37" y="78"/>
                  </a:lnTo>
                  <a:lnTo>
                    <a:pt x="78" y="37"/>
                  </a:lnTo>
                  <a:lnTo>
                    <a:pt x="131" y="13"/>
                  </a:lnTo>
                  <a:lnTo>
                    <a:pt x="192"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1" name="Freeform 1382"/>
            <p:cNvSpPr>
              <a:spLocks/>
            </p:cNvSpPr>
            <p:nvPr/>
          </p:nvSpPr>
          <p:spPr bwMode="auto">
            <a:xfrm>
              <a:off x="-933132" y="2573337"/>
              <a:ext cx="325438" cy="220663"/>
            </a:xfrm>
            <a:custGeom>
              <a:avLst/>
              <a:gdLst>
                <a:gd name="T0" fmla="*/ 139 w 205"/>
                <a:gd name="T1" fmla="*/ 0 h 139"/>
                <a:gd name="T2" fmla="*/ 172 w 205"/>
                <a:gd name="T3" fmla="*/ 4 h 139"/>
                <a:gd name="T4" fmla="*/ 205 w 205"/>
                <a:gd name="T5" fmla="*/ 20 h 139"/>
                <a:gd name="T6" fmla="*/ 205 w 205"/>
                <a:gd name="T7" fmla="*/ 20 h 139"/>
                <a:gd name="T8" fmla="*/ 205 w 205"/>
                <a:gd name="T9" fmla="*/ 20 h 139"/>
                <a:gd name="T10" fmla="*/ 184 w 205"/>
                <a:gd name="T11" fmla="*/ 40 h 139"/>
                <a:gd name="T12" fmla="*/ 180 w 205"/>
                <a:gd name="T13" fmla="*/ 45 h 139"/>
                <a:gd name="T14" fmla="*/ 160 w 205"/>
                <a:gd name="T15" fmla="*/ 36 h 139"/>
                <a:gd name="T16" fmla="*/ 139 w 205"/>
                <a:gd name="T17" fmla="*/ 32 h 139"/>
                <a:gd name="T18" fmla="*/ 98 w 205"/>
                <a:gd name="T19" fmla="*/ 40 h 139"/>
                <a:gd name="T20" fmla="*/ 65 w 205"/>
                <a:gd name="T21" fmla="*/ 61 h 139"/>
                <a:gd name="T22" fmla="*/ 41 w 205"/>
                <a:gd name="T23" fmla="*/ 94 h 139"/>
                <a:gd name="T24" fmla="*/ 33 w 205"/>
                <a:gd name="T25" fmla="*/ 135 h 139"/>
                <a:gd name="T26" fmla="*/ 33 w 205"/>
                <a:gd name="T27" fmla="*/ 139 h 139"/>
                <a:gd name="T28" fmla="*/ 0 w 205"/>
                <a:gd name="T29" fmla="*/ 139 h 139"/>
                <a:gd name="T30" fmla="*/ 0 w 205"/>
                <a:gd name="T31" fmla="*/ 135 h 139"/>
                <a:gd name="T32" fmla="*/ 12 w 205"/>
                <a:gd name="T33" fmla="*/ 81 h 139"/>
                <a:gd name="T34" fmla="*/ 41 w 205"/>
                <a:gd name="T35" fmla="*/ 40 h 139"/>
                <a:gd name="T36" fmla="*/ 86 w 205"/>
                <a:gd name="T37" fmla="*/ 12 h 139"/>
                <a:gd name="T38" fmla="*/ 139 w 205"/>
                <a:gd name="T39"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139">
                  <a:moveTo>
                    <a:pt x="139" y="0"/>
                  </a:moveTo>
                  <a:lnTo>
                    <a:pt x="172" y="4"/>
                  </a:lnTo>
                  <a:lnTo>
                    <a:pt x="205" y="20"/>
                  </a:lnTo>
                  <a:lnTo>
                    <a:pt x="205" y="20"/>
                  </a:lnTo>
                  <a:lnTo>
                    <a:pt x="205" y="20"/>
                  </a:lnTo>
                  <a:lnTo>
                    <a:pt x="184" y="40"/>
                  </a:lnTo>
                  <a:lnTo>
                    <a:pt x="180" y="45"/>
                  </a:lnTo>
                  <a:lnTo>
                    <a:pt x="160" y="36"/>
                  </a:lnTo>
                  <a:lnTo>
                    <a:pt x="139" y="32"/>
                  </a:lnTo>
                  <a:lnTo>
                    <a:pt x="98" y="40"/>
                  </a:lnTo>
                  <a:lnTo>
                    <a:pt x="65" y="61"/>
                  </a:lnTo>
                  <a:lnTo>
                    <a:pt x="41" y="94"/>
                  </a:lnTo>
                  <a:lnTo>
                    <a:pt x="33" y="135"/>
                  </a:lnTo>
                  <a:lnTo>
                    <a:pt x="33" y="139"/>
                  </a:lnTo>
                  <a:lnTo>
                    <a:pt x="0" y="139"/>
                  </a:lnTo>
                  <a:lnTo>
                    <a:pt x="0" y="135"/>
                  </a:lnTo>
                  <a:lnTo>
                    <a:pt x="12" y="81"/>
                  </a:lnTo>
                  <a:lnTo>
                    <a:pt x="41" y="40"/>
                  </a:lnTo>
                  <a:lnTo>
                    <a:pt x="86" y="12"/>
                  </a:lnTo>
                  <a:lnTo>
                    <a:pt x="139"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2" name="Freeform 1383"/>
            <p:cNvSpPr>
              <a:spLocks noEditPoints="1"/>
            </p:cNvSpPr>
            <p:nvPr/>
          </p:nvSpPr>
          <p:spPr bwMode="auto">
            <a:xfrm>
              <a:off x="-777557" y="2630487"/>
              <a:ext cx="234950" cy="222250"/>
            </a:xfrm>
            <a:custGeom>
              <a:avLst/>
              <a:gdLst>
                <a:gd name="T0" fmla="*/ 41 w 148"/>
                <a:gd name="T1" fmla="*/ 86 h 140"/>
                <a:gd name="T2" fmla="*/ 33 w 148"/>
                <a:gd name="T3" fmla="*/ 90 h 140"/>
                <a:gd name="T4" fmla="*/ 29 w 148"/>
                <a:gd name="T5" fmla="*/ 95 h 140"/>
                <a:gd name="T6" fmla="*/ 25 w 148"/>
                <a:gd name="T7" fmla="*/ 103 h 140"/>
                <a:gd name="T8" fmla="*/ 29 w 148"/>
                <a:gd name="T9" fmla="*/ 107 h 140"/>
                <a:gd name="T10" fmla="*/ 33 w 148"/>
                <a:gd name="T11" fmla="*/ 111 h 140"/>
                <a:gd name="T12" fmla="*/ 41 w 148"/>
                <a:gd name="T13" fmla="*/ 115 h 140"/>
                <a:gd name="T14" fmla="*/ 45 w 148"/>
                <a:gd name="T15" fmla="*/ 111 h 140"/>
                <a:gd name="T16" fmla="*/ 49 w 148"/>
                <a:gd name="T17" fmla="*/ 107 h 140"/>
                <a:gd name="T18" fmla="*/ 53 w 148"/>
                <a:gd name="T19" fmla="*/ 103 h 140"/>
                <a:gd name="T20" fmla="*/ 49 w 148"/>
                <a:gd name="T21" fmla="*/ 95 h 140"/>
                <a:gd name="T22" fmla="*/ 45 w 148"/>
                <a:gd name="T23" fmla="*/ 90 h 140"/>
                <a:gd name="T24" fmla="*/ 41 w 148"/>
                <a:gd name="T25" fmla="*/ 86 h 140"/>
                <a:gd name="T26" fmla="*/ 127 w 148"/>
                <a:gd name="T27" fmla="*/ 0 h 140"/>
                <a:gd name="T28" fmla="*/ 131 w 148"/>
                <a:gd name="T29" fmla="*/ 0 h 140"/>
                <a:gd name="T30" fmla="*/ 148 w 148"/>
                <a:gd name="T31" fmla="*/ 17 h 140"/>
                <a:gd name="T32" fmla="*/ 148 w 148"/>
                <a:gd name="T33" fmla="*/ 17 h 140"/>
                <a:gd name="T34" fmla="*/ 78 w 148"/>
                <a:gd name="T35" fmla="*/ 86 h 140"/>
                <a:gd name="T36" fmla="*/ 74 w 148"/>
                <a:gd name="T37" fmla="*/ 86 h 140"/>
                <a:gd name="T38" fmla="*/ 78 w 148"/>
                <a:gd name="T39" fmla="*/ 95 h 140"/>
                <a:gd name="T40" fmla="*/ 78 w 148"/>
                <a:gd name="T41" fmla="*/ 107 h 140"/>
                <a:gd name="T42" fmla="*/ 74 w 148"/>
                <a:gd name="T43" fmla="*/ 119 h 140"/>
                <a:gd name="T44" fmla="*/ 66 w 148"/>
                <a:gd name="T45" fmla="*/ 127 h 140"/>
                <a:gd name="T46" fmla="*/ 58 w 148"/>
                <a:gd name="T47" fmla="*/ 135 h 140"/>
                <a:gd name="T48" fmla="*/ 41 w 148"/>
                <a:gd name="T49" fmla="*/ 140 h 140"/>
                <a:gd name="T50" fmla="*/ 29 w 148"/>
                <a:gd name="T51" fmla="*/ 140 h 140"/>
                <a:gd name="T52" fmla="*/ 17 w 148"/>
                <a:gd name="T53" fmla="*/ 131 h 140"/>
                <a:gd name="T54" fmla="*/ 8 w 148"/>
                <a:gd name="T55" fmla="*/ 123 h 140"/>
                <a:gd name="T56" fmla="*/ 0 w 148"/>
                <a:gd name="T57" fmla="*/ 111 h 140"/>
                <a:gd name="T58" fmla="*/ 0 w 148"/>
                <a:gd name="T59" fmla="*/ 99 h 140"/>
                <a:gd name="T60" fmla="*/ 4 w 148"/>
                <a:gd name="T61" fmla="*/ 86 h 140"/>
                <a:gd name="T62" fmla="*/ 13 w 148"/>
                <a:gd name="T63" fmla="*/ 74 h 140"/>
                <a:gd name="T64" fmla="*/ 25 w 148"/>
                <a:gd name="T65" fmla="*/ 66 h 140"/>
                <a:gd name="T66" fmla="*/ 37 w 148"/>
                <a:gd name="T67" fmla="*/ 62 h 140"/>
                <a:gd name="T68" fmla="*/ 45 w 148"/>
                <a:gd name="T69" fmla="*/ 62 h 140"/>
                <a:gd name="T70" fmla="*/ 58 w 148"/>
                <a:gd name="T71" fmla="*/ 66 h 140"/>
                <a:gd name="T72" fmla="*/ 58 w 148"/>
                <a:gd name="T73" fmla="*/ 66 h 140"/>
                <a:gd name="T74" fmla="*/ 127 w 148"/>
                <a:gd name="T7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8" h="140">
                  <a:moveTo>
                    <a:pt x="41" y="86"/>
                  </a:moveTo>
                  <a:lnTo>
                    <a:pt x="33" y="90"/>
                  </a:lnTo>
                  <a:lnTo>
                    <a:pt x="29" y="95"/>
                  </a:lnTo>
                  <a:lnTo>
                    <a:pt x="25" y="103"/>
                  </a:lnTo>
                  <a:lnTo>
                    <a:pt x="29" y="107"/>
                  </a:lnTo>
                  <a:lnTo>
                    <a:pt x="33" y="111"/>
                  </a:lnTo>
                  <a:lnTo>
                    <a:pt x="41" y="115"/>
                  </a:lnTo>
                  <a:lnTo>
                    <a:pt x="45" y="111"/>
                  </a:lnTo>
                  <a:lnTo>
                    <a:pt x="49" y="107"/>
                  </a:lnTo>
                  <a:lnTo>
                    <a:pt x="53" y="103"/>
                  </a:lnTo>
                  <a:lnTo>
                    <a:pt x="49" y="95"/>
                  </a:lnTo>
                  <a:lnTo>
                    <a:pt x="45" y="90"/>
                  </a:lnTo>
                  <a:lnTo>
                    <a:pt x="41" y="86"/>
                  </a:lnTo>
                  <a:close/>
                  <a:moveTo>
                    <a:pt x="127" y="0"/>
                  </a:moveTo>
                  <a:lnTo>
                    <a:pt x="131" y="0"/>
                  </a:lnTo>
                  <a:lnTo>
                    <a:pt x="148" y="17"/>
                  </a:lnTo>
                  <a:lnTo>
                    <a:pt x="148" y="17"/>
                  </a:lnTo>
                  <a:lnTo>
                    <a:pt x="78" y="86"/>
                  </a:lnTo>
                  <a:lnTo>
                    <a:pt x="74" y="86"/>
                  </a:lnTo>
                  <a:lnTo>
                    <a:pt x="78" y="95"/>
                  </a:lnTo>
                  <a:lnTo>
                    <a:pt x="78" y="107"/>
                  </a:lnTo>
                  <a:lnTo>
                    <a:pt x="74" y="119"/>
                  </a:lnTo>
                  <a:lnTo>
                    <a:pt x="66" y="127"/>
                  </a:lnTo>
                  <a:lnTo>
                    <a:pt x="58" y="135"/>
                  </a:lnTo>
                  <a:lnTo>
                    <a:pt x="41" y="140"/>
                  </a:lnTo>
                  <a:lnTo>
                    <a:pt x="29" y="140"/>
                  </a:lnTo>
                  <a:lnTo>
                    <a:pt x="17" y="131"/>
                  </a:lnTo>
                  <a:lnTo>
                    <a:pt x="8" y="123"/>
                  </a:lnTo>
                  <a:lnTo>
                    <a:pt x="0" y="111"/>
                  </a:lnTo>
                  <a:lnTo>
                    <a:pt x="0" y="99"/>
                  </a:lnTo>
                  <a:lnTo>
                    <a:pt x="4" y="86"/>
                  </a:lnTo>
                  <a:lnTo>
                    <a:pt x="13" y="74"/>
                  </a:lnTo>
                  <a:lnTo>
                    <a:pt x="25" y="66"/>
                  </a:lnTo>
                  <a:lnTo>
                    <a:pt x="37" y="62"/>
                  </a:lnTo>
                  <a:lnTo>
                    <a:pt x="45" y="62"/>
                  </a:lnTo>
                  <a:lnTo>
                    <a:pt x="58" y="66"/>
                  </a:lnTo>
                  <a:lnTo>
                    <a:pt x="58" y="66"/>
                  </a:lnTo>
                  <a:lnTo>
                    <a:pt x="127"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3" name="Freeform 1384"/>
            <p:cNvSpPr>
              <a:spLocks/>
            </p:cNvSpPr>
            <p:nvPr/>
          </p:nvSpPr>
          <p:spPr bwMode="auto">
            <a:xfrm>
              <a:off x="-1323657" y="2670175"/>
              <a:ext cx="285750" cy="52388"/>
            </a:xfrm>
            <a:custGeom>
              <a:avLst/>
              <a:gdLst>
                <a:gd name="T0" fmla="*/ 0 w 180"/>
                <a:gd name="T1" fmla="*/ 0 h 33"/>
                <a:gd name="T2" fmla="*/ 180 w 180"/>
                <a:gd name="T3" fmla="*/ 0 h 33"/>
                <a:gd name="T4" fmla="*/ 180 w 180"/>
                <a:gd name="T5" fmla="*/ 0 h 33"/>
                <a:gd name="T6" fmla="*/ 180 w 180"/>
                <a:gd name="T7" fmla="*/ 0 h 33"/>
                <a:gd name="T8" fmla="*/ 172 w 180"/>
                <a:gd name="T9" fmla="*/ 29 h 33"/>
                <a:gd name="T10" fmla="*/ 172 w 180"/>
                <a:gd name="T11" fmla="*/ 33 h 33"/>
                <a:gd name="T12" fmla="*/ 9 w 180"/>
                <a:gd name="T13" fmla="*/ 33 h 33"/>
                <a:gd name="T14" fmla="*/ 9 w 180"/>
                <a:gd name="T15" fmla="*/ 29 h 33"/>
                <a:gd name="T16" fmla="*/ 0 w 180"/>
                <a:gd name="T17" fmla="*/ 0 h 33"/>
                <a:gd name="T18" fmla="*/ 0 w 180"/>
                <a:gd name="T19" fmla="*/ 0 h 33"/>
                <a:gd name="T20" fmla="*/ 0 w 180"/>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33">
                  <a:moveTo>
                    <a:pt x="0" y="0"/>
                  </a:moveTo>
                  <a:lnTo>
                    <a:pt x="180" y="0"/>
                  </a:lnTo>
                  <a:lnTo>
                    <a:pt x="180" y="0"/>
                  </a:lnTo>
                  <a:lnTo>
                    <a:pt x="180" y="0"/>
                  </a:lnTo>
                  <a:lnTo>
                    <a:pt x="172" y="29"/>
                  </a:lnTo>
                  <a:lnTo>
                    <a:pt x="172" y="33"/>
                  </a:lnTo>
                  <a:lnTo>
                    <a:pt x="9" y="33"/>
                  </a:lnTo>
                  <a:lnTo>
                    <a:pt x="9" y="29"/>
                  </a:lnTo>
                  <a:lnTo>
                    <a:pt x="0" y="0"/>
                  </a:lnTo>
                  <a:lnTo>
                    <a:pt x="0" y="0"/>
                  </a:lnTo>
                  <a:lnTo>
                    <a:pt x="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4" name="Freeform 1385"/>
            <p:cNvSpPr>
              <a:spLocks/>
            </p:cNvSpPr>
            <p:nvPr/>
          </p:nvSpPr>
          <p:spPr bwMode="auto">
            <a:xfrm>
              <a:off x="-1277620" y="2852737"/>
              <a:ext cx="239713" cy="50800"/>
            </a:xfrm>
            <a:custGeom>
              <a:avLst/>
              <a:gdLst>
                <a:gd name="T0" fmla="*/ 0 w 151"/>
                <a:gd name="T1" fmla="*/ 0 h 32"/>
                <a:gd name="T2" fmla="*/ 143 w 151"/>
                <a:gd name="T3" fmla="*/ 0 h 32"/>
                <a:gd name="T4" fmla="*/ 143 w 151"/>
                <a:gd name="T5" fmla="*/ 4 h 32"/>
                <a:gd name="T6" fmla="*/ 151 w 151"/>
                <a:gd name="T7" fmla="*/ 32 h 32"/>
                <a:gd name="T8" fmla="*/ 151 w 151"/>
                <a:gd name="T9" fmla="*/ 32 h 32"/>
                <a:gd name="T10" fmla="*/ 147 w 151"/>
                <a:gd name="T11" fmla="*/ 32 h 32"/>
                <a:gd name="T12" fmla="*/ 8 w 151"/>
                <a:gd name="T13" fmla="*/ 32 h 32"/>
                <a:gd name="T14" fmla="*/ 8 w 151"/>
                <a:gd name="T15" fmla="*/ 32 h 32"/>
                <a:gd name="T16" fmla="*/ 0 w 151"/>
                <a:gd name="T17" fmla="*/ 4 h 32"/>
                <a:gd name="T18" fmla="*/ 0 w 151"/>
                <a:gd name="T19" fmla="*/ 0 h 32"/>
                <a:gd name="T20" fmla="*/ 0 w 151"/>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32">
                  <a:moveTo>
                    <a:pt x="0" y="0"/>
                  </a:moveTo>
                  <a:lnTo>
                    <a:pt x="143" y="0"/>
                  </a:lnTo>
                  <a:lnTo>
                    <a:pt x="143" y="4"/>
                  </a:lnTo>
                  <a:lnTo>
                    <a:pt x="151" y="32"/>
                  </a:lnTo>
                  <a:lnTo>
                    <a:pt x="151" y="32"/>
                  </a:lnTo>
                  <a:lnTo>
                    <a:pt x="147" y="32"/>
                  </a:lnTo>
                  <a:lnTo>
                    <a:pt x="8" y="32"/>
                  </a:lnTo>
                  <a:lnTo>
                    <a:pt x="8" y="32"/>
                  </a:lnTo>
                  <a:lnTo>
                    <a:pt x="0" y="4"/>
                  </a:lnTo>
                  <a:lnTo>
                    <a:pt x="0" y="0"/>
                  </a:lnTo>
                  <a:lnTo>
                    <a:pt x="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5" name="Freeform 1386"/>
            <p:cNvSpPr>
              <a:spLocks/>
            </p:cNvSpPr>
            <p:nvPr/>
          </p:nvSpPr>
          <p:spPr bwMode="auto">
            <a:xfrm>
              <a:off x="-1303020" y="2760662"/>
              <a:ext cx="246063" cy="52388"/>
            </a:xfrm>
            <a:custGeom>
              <a:avLst/>
              <a:gdLst>
                <a:gd name="T0" fmla="*/ 4 w 155"/>
                <a:gd name="T1" fmla="*/ 0 h 33"/>
                <a:gd name="T2" fmla="*/ 155 w 155"/>
                <a:gd name="T3" fmla="*/ 0 h 33"/>
                <a:gd name="T4" fmla="*/ 155 w 155"/>
                <a:gd name="T5" fmla="*/ 0 h 33"/>
                <a:gd name="T6" fmla="*/ 155 w 155"/>
                <a:gd name="T7" fmla="*/ 21 h 33"/>
                <a:gd name="T8" fmla="*/ 155 w 155"/>
                <a:gd name="T9" fmla="*/ 29 h 33"/>
                <a:gd name="T10" fmla="*/ 155 w 155"/>
                <a:gd name="T11" fmla="*/ 33 h 33"/>
                <a:gd name="T12" fmla="*/ 12 w 155"/>
                <a:gd name="T13" fmla="*/ 33 h 33"/>
                <a:gd name="T14" fmla="*/ 8 w 155"/>
                <a:gd name="T15" fmla="*/ 33 h 33"/>
                <a:gd name="T16" fmla="*/ 0 w 155"/>
                <a:gd name="T17" fmla="*/ 4 h 33"/>
                <a:gd name="T18" fmla="*/ 0 w 155"/>
                <a:gd name="T19" fmla="*/ 0 h 33"/>
                <a:gd name="T20" fmla="*/ 4 w 155"/>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5" h="33">
                  <a:moveTo>
                    <a:pt x="4" y="0"/>
                  </a:moveTo>
                  <a:lnTo>
                    <a:pt x="155" y="0"/>
                  </a:lnTo>
                  <a:lnTo>
                    <a:pt x="155" y="0"/>
                  </a:lnTo>
                  <a:lnTo>
                    <a:pt x="155" y="21"/>
                  </a:lnTo>
                  <a:lnTo>
                    <a:pt x="155" y="29"/>
                  </a:lnTo>
                  <a:lnTo>
                    <a:pt x="155" y="33"/>
                  </a:lnTo>
                  <a:lnTo>
                    <a:pt x="12" y="33"/>
                  </a:lnTo>
                  <a:lnTo>
                    <a:pt x="8" y="33"/>
                  </a:lnTo>
                  <a:lnTo>
                    <a:pt x="0" y="4"/>
                  </a:lnTo>
                  <a:lnTo>
                    <a:pt x="0" y="0"/>
                  </a:lnTo>
                  <a:lnTo>
                    <a:pt x="4"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sp>
        <p:nvSpPr>
          <p:cNvPr id="105" name="Rectangle 104"/>
          <p:cNvSpPr/>
          <p:nvPr/>
        </p:nvSpPr>
        <p:spPr>
          <a:xfrm>
            <a:off x="1677235" y="4780735"/>
            <a:ext cx="2955576" cy="1015343"/>
          </a:xfrm>
          <a:prstGeom prst="rect">
            <a:avLst/>
          </a:prstGeom>
        </p:spPr>
        <p:txBody>
          <a:bodyPr wrap="square" anchor="t" anchorCtr="0">
            <a:spAutoFit/>
          </a:bodyPr>
          <a:lstStyle/>
          <a:p>
            <a:pPr algn="ctr" defTabSz="914304">
              <a:lnSpc>
                <a:spcPct val="90000"/>
              </a:lnSpc>
            </a:pPr>
            <a:r>
              <a:rPr lang="en-US" sz="1333" dirty="0">
                <a:solidFill>
                  <a:prstClr val="white"/>
                </a:solidFill>
              </a:rPr>
              <a:t>for varying levels of gateway performance, with a broad range of support from Intel® Quark™, Intel® Atom™, Intel® Core™ and Intel® Xeon® processor D and E families.</a:t>
            </a:r>
          </a:p>
        </p:txBody>
      </p:sp>
      <p:sp>
        <p:nvSpPr>
          <p:cNvPr id="106" name="Rectangle 105"/>
          <p:cNvSpPr/>
          <p:nvPr/>
        </p:nvSpPr>
        <p:spPr>
          <a:xfrm>
            <a:off x="1749010" y="4061006"/>
            <a:ext cx="2812025" cy="661209"/>
          </a:xfrm>
          <a:prstGeom prst="rect">
            <a:avLst/>
          </a:prstGeom>
        </p:spPr>
        <p:txBody>
          <a:bodyPr wrap="square" anchor="ctr" anchorCtr="0">
            <a:noAutofit/>
          </a:bodyPr>
          <a:lstStyle/>
          <a:p>
            <a:pPr algn="ctr" defTabSz="914304"/>
            <a:r>
              <a:rPr lang="en-US" sz="2400" b="1" dirty="0"/>
              <a:t>Scalability</a:t>
            </a:r>
          </a:p>
        </p:txBody>
      </p:sp>
      <p:sp>
        <p:nvSpPr>
          <p:cNvPr id="107" name="Rectangle 106"/>
          <p:cNvSpPr/>
          <p:nvPr/>
        </p:nvSpPr>
        <p:spPr>
          <a:xfrm>
            <a:off x="4561037" y="4780735"/>
            <a:ext cx="2812025" cy="461537"/>
          </a:xfrm>
          <a:prstGeom prst="rect">
            <a:avLst/>
          </a:prstGeom>
        </p:spPr>
        <p:txBody>
          <a:bodyPr wrap="square" anchor="t" anchorCtr="0">
            <a:spAutoFit/>
          </a:bodyPr>
          <a:lstStyle/>
          <a:p>
            <a:pPr algn="ctr" defTabSz="914304">
              <a:lnSpc>
                <a:spcPct val="90000"/>
              </a:lnSpc>
            </a:pPr>
            <a:r>
              <a:rPr lang="en-US" sz="1333" dirty="0">
                <a:solidFill>
                  <a:prstClr val="white"/>
                </a:solidFill>
              </a:rPr>
              <a:t>for secure remote upgrades </a:t>
            </a:r>
            <a:br>
              <a:rPr lang="en-US" sz="1333" dirty="0">
                <a:solidFill>
                  <a:prstClr val="white"/>
                </a:solidFill>
              </a:rPr>
            </a:br>
            <a:r>
              <a:rPr lang="en-US" sz="1333" dirty="0">
                <a:solidFill>
                  <a:prstClr val="white"/>
                </a:solidFill>
              </a:rPr>
              <a:t>and services.</a:t>
            </a:r>
          </a:p>
        </p:txBody>
      </p:sp>
      <p:sp>
        <p:nvSpPr>
          <p:cNvPr id="108" name="Rectangle 107"/>
          <p:cNvSpPr/>
          <p:nvPr/>
        </p:nvSpPr>
        <p:spPr>
          <a:xfrm>
            <a:off x="4561037" y="4061006"/>
            <a:ext cx="2812025" cy="661209"/>
          </a:xfrm>
          <a:prstGeom prst="rect">
            <a:avLst/>
          </a:prstGeom>
        </p:spPr>
        <p:txBody>
          <a:bodyPr wrap="square" anchor="ctr" anchorCtr="0">
            <a:noAutofit/>
          </a:bodyPr>
          <a:lstStyle/>
          <a:p>
            <a:pPr algn="ctr" defTabSz="914304"/>
            <a:r>
              <a:rPr lang="en-US" sz="2400" b="1" dirty="0"/>
              <a:t>Manageability</a:t>
            </a:r>
          </a:p>
        </p:txBody>
      </p:sp>
      <p:sp>
        <p:nvSpPr>
          <p:cNvPr id="109" name="Rectangle 108"/>
          <p:cNvSpPr/>
          <p:nvPr/>
        </p:nvSpPr>
        <p:spPr>
          <a:xfrm>
            <a:off x="7373061" y="4780735"/>
            <a:ext cx="2812025" cy="646139"/>
          </a:xfrm>
          <a:prstGeom prst="rect">
            <a:avLst/>
          </a:prstGeom>
        </p:spPr>
        <p:txBody>
          <a:bodyPr wrap="square" anchor="t" anchorCtr="0">
            <a:spAutoFit/>
          </a:bodyPr>
          <a:lstStyle/>
          <a:p>
            <a:pPr algn="ctr" defTabSz="914304">
              <a:lnSpc>
                <a:spcPct val="90000"/>
              </a:lnSpc>
            </a:pPr>
            <a:r>
              <a:rPr lang="en-US" sz="1333" dirty="0">
                <a:solidFill>
                  <a:prstClr val="white"/>
                </a:solidFill>
              </a:rPr>
              <a:t>with a platform that supports your choice of operating systems and ecosystem applications.</a:t>
            </a:r>
          </a:p>
        </p:txBody>
      </p:sp>
      <p:sp>
        <p:nvSpPr>
          <p:cNvPr id="110" name="Rectangle 109"/>
          <p:cNvSpPr/>
          <p:nvPr/>
        </p:nvSpPr>
        <p:spPr>
          <a:xfrm>
            <a:off x="7373062" y="4061006"/>
            <a:ext cx="3189431" cy="661209"/>
          </a:xfrm>
          <a:prstGeom prst="rect">
            <a:avLst/>
          </a:prstGeom>
        </p:spPr>
        <p:txBody>
          <a:bodyPr wrap="square" anchor="ctr" anchorCtr="0">
            <a:noAutofit/>
          </a:bodyPr>
          <a:lstStyle/>
          <a:p>
            <a:pPr algn="ctr" defTabSz="914304"/>
            <a:r>
              <a:rPr lang="en-US" sz="2200" b="1" dirty="0"/>
              <a:t>Faster, More Flexible Deployment</a:t>
            </a:r>
          </a:p>
        </p:txBody>
      </p:sp>
      <p:grpSp>
        <p:nvGrpSpPr>
          <p:cNvPr id="123" name="Group 122"/>
          <p:cNvGrpSpPr/>
          <p:nvPr/>
        </p:nvGrpSpPr>
        <p:grpSpPr>
          <a:xfrm>
            <a:off x="1749010" y="4061006"/>
            <a:ext cx="2812025" cy="661209"/>
            <a:chOff x="353962" y="1284735"/>
            <a:chExt cx="8436076" cy="495907"/>
          </a:xfrm>
        </p:grpSpPr>
        <p:cxnSp>
          <p:nvCxnSpPr>
            <p:cNvPr id="124" name="Straight Connector 123"/>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6" name="Group 125"/>
          <p:cNvGrpSpPr/>
          <p:nvPr/>
        </p:nvGrpSpPr>
        <p:grpSpPr>
          <a:xfrm>
            <a:off x="4561037" y="4061006"/>
            <a:ext cx="2812025" cy="661209"/>
            <a:chOff x="353962" y="1284735"/>
            <a:chExt cx="8436076" cy="495907"/>
          </a:xfrm>
        </p:grpSpPr>
        <p:cxnSp>
          <p:nvCxnSpPr>
            <p:cNvPr id="127" name="Straight Connector 126"/>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9" name="Group 128"/>
          <p:cNvGrpSpPr/>
          <p:nvPr/>
        </p:nvGrpSpPr>
        <p:grpSpPr>
          <a:xfrm>
            <a:off x="7373061" y="4061006"/>
            <a:ext cx="2812025" cy="661209"/>
            <a:chOff x="353962" y="1284735"/>
            <a:chExt cx="8436076" cy="495907"/>
          </a:xfrm>
        </p:grpSpPr>
        <p:cxnSp>
          <p:nvCxnSpPr>
            <p:cNvPr id="130" name="Straight Connector 129"/>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a:off x="8485311" y="3525115"/>
            <a:ext cx="413968" cy="456720"/>
            <a:chOff x="-3136582" y="2378074"/>
            <a:chExt cx="630237" cy="695326"/>
          </a:xfrm>
        </p:grpSpPr>
        <p:sp>
          <p:nvSpPr>
            <p:cNvPr id="133" name="Freeform 822"/>
            <p:cNvSpPr>
              <a:spLocks noEditPoints="1"/>
            </p:cNvSpPr>
            <p:nvPr/>
          </p:nvSpPr>
          <p:spPr bwMode="auto">
            <a:xfrm>
              <a:off x="-3136582" y="2474912"/>
              <a:ext cx="604838" cy="598488"/>
            </a:xfrm>
            <a:custGeom>
              <a:avLst/>
              <a:gdLst>
                <a:gd name="T0" fmla="*/ 188 w 381"/>
                <a:gd name="T1" fmla="*/ 25 h 377"/>
                <a:gd name="T2" fmla="*/ 139 w 381"/>
                <a:gd name="T3" fmla="*/ 33 h 377"/>
                <a:gd name="T4" fmla="*/ 94 w 381"/>
                <a:gd name="T5" fmla="*/ 57 h 377"/>
                <a:gd name="T6" fmla="*/ 57 w 381"/>
                <a:gd name="T7" fmla="*/ 94 h 377"/>
                <a:gd name="T8" fmla="*/ 37 w 381"/>
                <a:gd name="T9" fmla="*/ 135 h 377"/>
                <a:gd name="T10" fmla="*/ 29 w 381"/>
                <a:gd name="T11" fmla="*/ 188 h 377"/>
                <a:gd name="T12" fmla="*/ 37 w 381"/>
                <a:gd name="T13" fmla="*/ 242 h 377"/>
                <a:gd name="T14" fmla="*/ 57 w 381"/>
                <a:gd name="T15" fmla="*/ 287 h 377"/>
                <a:gd name="T16" fmla="*/ 94 w 381"/>
                <a:gd name="T17" fmla="*/ 319 h 377"/>
                <a:gd name="T18" fmla="*/ 139 w 381"/>
                <a:gd name="T19" fmla="*/ 344 h 377"/>
                <a:gd name="T20" fmla="*/ 188 w 381"/>
                <a:gd name="T21" fmla="*/ 352 h 377"/>
                <a:gd name="T22" fmla="*/ 242 w 381"/>
                <a:gd name="T23" fmla="*/ 344 h 377"/>
                <a:gd name="T24" fmla="*/ 287 w 381"/>
                <a:gd name="T25" fmla="*/ 319 h 377"/>
                <a:gd name="T26" fmla="*/ 323 w 381"/>
                <a:gd name="T27" fmla="*/ 287 h 377"/>
                <a:gd name="T28" fmla="*/ 344 w 381"/>
                <a:gd name="T29" fmla="*/ 242 h 377"/>
                <a:gd name="T30" fmla="*/ 352 w 381"/>
                <a:gd name="T31" fmla="*/ 188 h 377"/>
                <a:gd name="T32" fmla="*/ 344 w 381"/>
                <a:gd name="T33" fmla="*/ 135 h 377"/>
                <a:gd name="T34" fmla="*/ 323 w 381"/>
                <a:gd name="T35" fmla="*/ 94 h 377"/>
                <a:gd name="T36" fmla="*/ 287 w 381"/>
                <a:gd name="T37" fmla="*/ 57 h 377"/>
                <a:gd name="T38" fmla="*/ 242 w 381"/>
                <a:gd name="T39" fmla="*/ 33 h 377"/>
                <a:gd name="T40" fmla="*/ 188 w 381"/>
                <a:gd name="T41" fmla="*/ 25 h 377"/>
                <a:gd name="T42" fmla="*/ 188 w 381"/>
                <a:gd name="T43" fmla="*/ 0 h 377"/>
                <a:gd name="T44" fmla="*/ 250 w 381"/>
                <a:gd name="T45" fmla="*/ 8 h 377"/>
                <a:gd name="T46" fmla="*/ 303 w 381"/>
                <a:gd name="T47" fmla="*/ 37 h 377"/>
                <a:gd name="T48" fmla="*/ 344 w 381"/>
                <a:gd name="T49" fmla="*/ 78 h 377"/>
                <a:gd name="T50" fmla="*/ 369 w 381"/>
                <a:gd name="T51" fmla="*/ 127 h 377"/>
                <a:gd name="T52" fmla="*/ 381 w 381"/>
                <a:gd name="T53" fmla="*/ 188 h 377"/>
                <a:gd name="T54" fmla="*/ 369 w 381"/>
                <a:gd name="T55" fmla="*/ 250 h 377"/>
                <a:gd name="T56" fmla="*/ 344 w 381"/>
                <a:gd name="T57" fmla="*/ 299 h 377"/>
                <a:gd name="T58" fmla="*/ 303 w 381"/>
                <a:gd name="T59" fmla="*/ 340 h 377"/>
                <a:gd name="T60" fmla="*/ 250 w 381"/>
                <a:gd name="T61" fmla="*/ 369 h 377"/>
                <a:gd name="T62" fmla="*/ 188 w 381"/>
                <a:gd name="T63" fmla="*/ 377 h 377"/>
                <a:gd name="T64" fmla="*/ 131 w 381"/>
                <a:gd name="T65" fmla="*/ 369 h 377"/>
                <a:gd name="T66" fmla="*/ 78 w 381"/>
                <a:gd name="T67" fmla="*/ 340 h 377"/>
                <a:gd name="T68" fmla="*/ 37 w 381"/>
                <a:gd name="T69" fmla="*/ 299 h 377"/>
                <a:gd name="T70" fmla="*/ 12 w 381"/>
                <a:gd name="T71" fmla="*/ 250 h 377"/>
                <a:gd name="T72" fmla="*/ 0 w 381"/>
                <a:gd name="T73" fmla="*/ 188 h 377"/>
                <a:gd name="T74" fmla="*/ 12 w 381"/>
                <a:gd name="T75" fmla="*/ 127 h 377"/>
                <a:gd name="T76" fmla="*/ 37 w 381"/>
                <a:gd name="T77" fmla="*/ 78 h 377"/>
                <a:gd name="T78" fmla="*/ 78 w 381"/>
                <a:gd name="T79" fmla="*/ 37 h 377"/>
                <a:gd name="T80" fmla="*/ 131 w 381"/>
                <a:gd name="T81" fmla="*/ 8 h 377"/>
                <a:gd name="T82" fmla="*/ 188 w 381"/>
                <a:gd name="T83"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77">
                  <a:moveTo>
                    <a:pt x="188" y="25"/>
                  </a:moveTo>
                  <a:lnTo>
                    <a:pt x="139" y="33"/>
                  </a:lnTo>
                  <a:lnTo>
                    <a:pt x="94" y="57"/>
                  </a:lnTo>
                  <a:lnTo>
                    <a:pt x="57" y="94"/>
                  </a:lnTo>
                  <a:lnTo>
                    <a:pt x="37" y="135"/>
                  </a:lnTo>
                  <a:lnTo>
                    <a:pt x="29" y="188"/>
                  </a:lnTo>
                  <a:lnTo>
                    <a:pt x="37" y="242"/>
                  </a:lnTo>
                  <a:lnTo>
                    <a:pt x="57" y="287"/>
                  </a:lnTo>
                  <a:lnTo>
                    <a:pt x="94" y="319"/>
                  </a:lnTo>
                  <a:lnTo>
                    <a:pt x="139" y="344"/>
                  </a:lnTo>
                  <a:lnTo>
                    <a:pt x="188" y="352"/>
                  </a:lnTo>
                  <a:lnTo>
                    <a:pt x="242" y="344"/>
                  </a:lnTo>
                  <a:lnTo>
                    <a:pt x="287" y="319"/>
                  </a:lnTo>
                  <a:lnTo>
                    <a:pt x="323" y="287"/>
                  </a:lnTo>
                  <a:lnTo>
                    <a:pt x="344" y="242"/>
                  </a:lnTo>
                  <a:lnTo>
                    <a:pt x="352" y="188"/>
                  </a:lnTo>
                  <a:lnTo>
                    <a:pt x="344" y="135"/>
                  </a:lnTo>
                  <a:lnTo>
                    <a:pt x="323" y="94"/>
                  </a:lnTo>
                  <a:lnTo>
                    <a:pt x="287" y="57"/>
                  </a:lnTo>
                  <a:lnTo>
                    <a:pt x="242" y="33"/>
                  </a:lnTo>
                  <a:lnTo>
                    <a:pt x="188" y="25"/>
                  </a:lnTo>
                  <a:close/>
                  <a:moveTo>
                    <a:pt x="188" y="0"/>
                  </a:moveTo>
                  <a:lnTo>
                    <a:pt x="250" y="8"/>
                  </a:lnTo>
                  <a:lnTo>
                    <a:pt x="303" y="37"/>
                  </a:lnTo>
                  <a:lnTo>
                    <a:pt x="344" y="78"/>
                  </a:lnTo>
                  <a:lnTo>
                    <a:pt x="369" y="127"/>
                  </a:lnTo>
                  <a:lnTo>
                    <a:pt x="381" y="188"/>
                  </a:lnTo>
                  <a:lnTo>
                    <a:pt x="369" y="250"/>
                  </a:lnTo>
                  <a:lnTo>
                    <a:pt x="344" y="299"/>
                  </a:lnTo>
                  <a:lnTo>
                    <a:pt x="303" y="340"/>
                  </a:lnTo>
                  <a:lnTo>
                    <a:pt x="250" y="369"/>
                  </a:lnTo>
                  <a:lnTo>
                    <a:pt x="188" y="377"/>
                  </a:lnTo>
                  <a:lnTo>
                    <a:pt x="131" y="369"/>
                  </a:lnTo>
                  <a:lnTo>
                    <a:pt x="78" y="340"/>
                  </a:lnTo>
                  <a:lnTo>
                    <a:pt x="37" y="299"/>
                  </a:lnTo>
                  <a:lnTo>
                    <a:pt x="12" y="250"/>
                  </a:lnTo>
                  <a:lnTo>
                    <a:pt x="0" y="188"/>
                  </a:lnTo>
                  <a:lnTo>
                    <a:pt x="12" y="127"/>
                  </a:lnTo>
                  <a:lnTo>
                    <a:pt x="37" y="78"/>
                  </a:lnTo>
                  <a:lnTo>
                    <a:pt x="78" y="37"/>
                  </a:lnTo>
                  <a:lnTo>
                    <a:pt x="131" y="8"/>
                  </a:lnTo>
                  <a:lnTo>
                    <a:pt x="188" y="0"/>
                  </a:lnTo>
                  <a:close/>
                </a:path>
              </a:pathLst>
            </a:custGeom>
            <a:solidFill>
              <a:srgbClr val="15ADE4"/>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4" name="Freeform 823"/>
            <p:cNvSpPr>
              <a:spLocks/>
            </p:cNvSpPr>
            <p:nvPr/>
          </p:nvSpPr>
          <p:spPr bwMode="auto">
            <a:xfrm>
              <a:off x="-2909570" y="2378074"/>
              <a:ext cx="150813" cy="65088"/>
            </a:xfrm>
            <a:custGeom>
              <a:avLst/>
              <a:gdLst>
                <a:gd name="T0" fmla="*/ 9 w 95"/>
                <a:gd name="T1" fmla="*/ 0 h 41"/>
                <a:gd name="T2" fmla="*/ 86 w 95"/>
                <a:gd name="T3" fmla="*/ 0 h 41"/>
                <a:gd name="T4" fmla="*/ 90 w 95"/>
                <a:gd name="T5" fmla="*/ 4 h 41"/>
                <a:gd name="T6" fmla="*/ 95 w 95"/>
                <a:gd name="T7" fmla="*/ 8 h 41"/>
                <a:gd name="T8" fmla="*/ 95 w 95"/>
                <a:gd name="T9" fmla="*/ 37 h 41"/>
                <a:gd name="T10" fmla="*/ 90 w 95"/>
                <a:gd name="T11" fmla="*/ 41 h 41"/>
                <a:gd name="T12" fmla="*/ 70 w 95"/>
                <a:gd name="T13" fmla="*/ 37 h 41"/>
                <a:gd name="T14" fmla="*/ 45 w 95"/>
                <a:gd name="T15" fmla="*/ 32 h 41"/>
                <a:gd name="T16" fmla="*/ 25 w 95"/>
                <a:gd name="T17" fmla="*/ 37 h 41"/>
                <a:gd name="T18" fmla="*/ 0 w 95"/>
                <a:gd name="T19" fmla="*/ 41 h 41"/>
                <a:gd name="T20" fmla="*/ 0 w 95"/>
                <a:gd name="T21" fmla="*/ 37 h 41"/>
                <a:gd name="T22" fmla="*/ 0 w 95"/>
                <a:gd name="T23" fmla="*/ 8 h 41"/>
                <a:gd name="T24" fmla="*/ 0 w 95"/>
                <a:gd name="T25" fmla="*/ 4 h 41"/>
                <a:gd name="T26" fmla="*/ 9 w 95"/>
                <a:gd name="T2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41">
                  <a:moveTo>
                    <a:pt x="9" y="0"/>
                  </a:moveTo>
                  <a:lnTo>
                    <a:pt x="86" y="0"/>
                  </a:lnTo>
                  <a:lnTo>
                    <a:pt x="90" y="4"/>
                  </a:lnTo>
                  <a:lnTo>
                    <a:pt x="95" y="8"/>
                  </a:lnTo>
                  <a:lnTo>
                    <a:pt x="95" y="37"/>
                  </a:lnTo>
                  <a:lnTo>
                    <a:pt x="90" y="41"/>
                  </a:lnTo>
                  <a:lnTo>
                    <a:pt x="70" y="37"/>
                  </a:lnTo>
                  <a:lnTo>
                    <a:pt x="45" y="32"/>
                  </a:lnTo>
                  <a:lnTo>
                    <a:pt x="25" y="37"/>
                  </a:lnTo>
                  <a:lnTo>
                    <a:pt x="0" y="41"/>
                  </a:lnTo>
                  <a:lnTo>
                    <a:pt x="0" y="37"/>
                  </a:lnTo>
                  <a:lnTo>
                    <a:pt x="0" y="8"/>
                  </a:lnTo>
                  <a:lnTo>
                    <a:pt x="0" y="4"/>
                  </a:lnTo>
                  <a:lnTo>
                    <a:pt x="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5" name="Freeform 824"/>
            <p:cNvSpPr>
              <a:spLocks/>
            </p:cNvSpPr>
            <p:nvPr/>
          </p:nvSpPr>
          <p:spPr bwMode="auto">
            <a:xfrm>
              <a:off x="-2649220" y="2449512"/>
              <a:ext cx="142875" cy="142875"/>
            </a:xfrm>
            <a:custGeom>
              <a:avLst/>
              <a:gdLst>
                <a:gd name="T0" fmla="*/ 25 w 90"/>
                <a:gd name="T1" fmla="*/ 0 h 90"/>
                <a:gd name="T2" fmla="*/ 33 w 90"/>
                <a:gd name="T3" fmla="*/ 4 h 90"/>
                <a:gd name="T4" fmla="*/ 86 w 90"/>
                <a:gd name="T5" fmla="*/ 61 h 90"/>
                <a:gd name="T6" fmla="*/ 90 w 90"/>
                <a:gd name="T7" fmla="*/ 65 h 90"/>
                <a:gd name="T8" fmla="*/ 86 w 90"/>
                <a:gd name="T9" fmla="*/ 69 h 90"/>
                <a:gd name="T10" fmla="*/ 66 w 90"/>
                <a:gd name="T11" fmla="*/ 90 h 90"/>
                <a:gd name="T12" fmla="*/ 66 w 90"/>
                <a:gd name="T13" fmla="*/ 90 h 90"/>
                <a:gd name="T14" fmla="*/ 66 w 90"/>
                <a:gd name="T15" fmla="*/ 90 h 90"/>
                <a:gd name="T16" fmla="*/ 45 w 90"/>
                <a:gd name="T17" fmla="*/ 65 h 90"/>
                <a:gd name="T18" fmla="*/ 25 w 90"/>
                <a:gd name="T19" fmla="*/ 45 h 90"/>
                <a:gd name="T20" fmla="*/ 0 w 90"/>
                <a:gd name="T21" fmla="*/ 24 h 90"/>
                <a:gd name="T22" fmla="*/ 0 w 90"/>
                <a:gd name="T23" fmla="*/ 24 h 90"/>
                <a:gd name="T24" fmla="*/ 21 w 90"/>
                <a:gd name="T25" fmla="*/ 4 h 90"/>
                <a:gd name="T26" fmla="*/ 25 w 90"/>
                <a:gd name="T27"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0">
                  <a:moveTo>
                    <a:pt x="25" y="0"/>
                  </a:moveTo>
                  <a:lnTo>
                    <a:pt x="33" y="4"/>
                  </a:lnTo>
                  <a:lnTo>
                    <a:pt x="86" y="61"/>
                  </a:lnTo>
                  <a:lnTo>
                    <a:pt x="90" y="65"/>
                  </a:lnTo>
                  <a:lnTo>
                    <a:pt x="86" y="69"/>
                  </a:lnTo>
                  <a:lnTo>
                    <a:pt x="66" y="90"/>
                  </a:lnTo>
                  <a:lnTo>
                    <a:pt x="66" y="90"/>
                  </a:lnTo>
                  <a:lnTo>
                    <a:pt x="66" y="90"/>
                  </a:lnTo>
                  <a:lnTo>
                    <a:pt x="45" y="65"/>
                  </a:lnTo>
                  <a:lnTo>
                    <a:pt x="25" y="45"/>
                  </a:lnTo>
                  <a:lnTo>
                    <a:pt x="0" y="24"/>
                  </a:lnTo>
                  <a:lnTo>
                    <a:pt x="0" y="24"/>
                  </a:lnTo>
                  <a:lnTo>
                    <a:pt x="21" y="4"/>
                  </a:lnTo>
                  <a:lnTo>
                    <a:pt x="25"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6" name="Freeform 825"/>
            <p:cNvSpPr>
              <a:spLocks noEditPoints="1"/>
            </p:cNvSpPr>
            <p:nvPr/>
          </p:nvSpPr>
          <p:spPr bwMode="auto">
            <a:xfrm>
              <a:off x="-3136582" y="2474912"/>
              <a:ext cx="604838" cy="598488"/>
            </a:xfrm>
            <a:custGeom>
              <a:avLst/>
              <a:gdLst>
                <a:gd name="T0" fmla="*/ 188 w 381"/>
                <a:gd name="T1" fmla="*/ 25 h 377"/>
                <a:gd name="T2" fmla="*/ 139 w 381"/>
                <a:gd name="T3" fmla="*/ 33 h 377"/>
                <a:gd name="T4" fmla="*/ 94 w 381"/>
                <a:gd name="T5" fmla="*/ 57 h 377"/>
                <a:gd name="T6" fmla="*/ 57 w 381"/>
                <a:gd name="T7" fmla="*/ 94 h 377"/>
                <a:gd name="T8" fmla="*/ 37 w 381"/>
                <a:gd name="T9" fmla="*/ 135 h 377"/>
                <a:gd name="T10" fmla="*/ 29 w 381"/>
                <a:gd name="T11" fmla="*/ 188 h 377"/>
                <a:gd name="T12" fmla="*/ 37 w 381"/>
                <a:gd name="T13" fmla="*/ 242 h 377"/>
                <a:gd name="T14" fmla="*/ 57 w 381"/>
                <a:gd name="T15" fmla="*/ 287 h 377"/>
                <a:gd name="T16" fmla="*/ 94 w 381"/>
                <a:gd name="T17" fmla="*/ 319 h 377"/>
                <a:gd name="T18" fmla="*/ 139 w 381"/>
                <a:gd name="T19" fmla="*/ 344 h 377"/>
                <a:gd name="T20" fmla="*/ 188 w 381"/>
                <a:gd name="T21" fmla="*/ 352 h 377"/>
                <a:gd name="T22" fmla="*/ 242 w 381"/>
                <a:gd name="T23" fmla="*/ 344 h 377"/>
                <a:gd name="T24" fmla="*/ 287 w 381"/>
                <a:gd name="T25" fmla="*/ 319 h 377"/>
                <a:gd name="T26" fmla="*/ 323 w 381"/>
                <a:gd name="T27" fmla="*/ 287 h 377"/>
                <a:gd name="T28" fmla="*/ 344 w 381"/>
                <a:gd name="T29" fmla="*/ 242 h 377"/>
                <a:gd name="T30" fmla="*/ 352 w 381"/>
                <a:gd name="T31" fmla="*/ 188 h 377"/>
                <a:gd name="T32" fmla="*/ 344 w 381"/>
                <a:gd name="T33" fmla="*/ 135 h 377"/>
                <a:gd name="T34" fmla="*/ 323 w 381"/>
                <a:gd name="T35" fmla="*/ 94 h 377"/>
                <a:gd name="T36" fmla="*/ 287 w 381"/>
                <a:gd name="T37" fmla="*/ 57 h 377"/>
                <a:gd name="T38" fmla="*/ 242 w 381"/>
                <a:gd name="T39" fmla="*/ 33 h 377"/>
                <a:gd name="T40" fmla="*/ 188 w 381"/>
                <a:gd name="T41" fmla="*/ 25 h 377"/>
                <a:gd name="T42" fmla="*/ 188 w 381"/>
                <a:gd name="T43" fmla="*/ 0 h 377"/>
                <a:gd name="T44" fmla="*/ 250 w 381"/>
                <a:gd name="T45" fmla="*/ 8 h 377"/>
                <a:gd name="T46" fmla="*/ 303 w 381"/>
                <a:gd name="T47" fmla="*/ 37 h 377"/>
                <a:gd name="T48" fmla="*/ 344 w 381"/>
                <a:gd name="T49" fmla="*/ 78 h 377"/>
                <a:gd name="T50" fmla="*/ 369 w 381"/>
                <a:gd name="T51" fmla="*/ 127 h 377"/>
                <a:gd name="T52" fmla="*/ 381 w 381"/>
                <a:gd name="T53" fmla="*/ 188 h 377"/>
                <a:gd name="T54" fmla="*/ 369 w 381"/>
                <a:gd name="T55" fmla="*/ 250 h 377"/>
                <a:gd name="T56" fmla="*/ 344 w 381"/>
                <a:gd name="T57" fmla="*/ 299 h 377"/>
                <a:gd name="T58" fmla="*/ 303 w 381"/>
                <a:gd name="T59" fmla="*/ 340 h 377"/>
                <a:gd name="T60" fmla="*/ 250 w 381"/>
                <a:gd name="T61" fmla="*/ 369 h 377"/>
                <a:gd name="T62" fmla="*/ 188 w 381"/>
                <a:gd name="T63" fmla="*/ 377 h 377"/>
                <a:gd name="T64" fmla="*/ 131 w 381"/>
                <a:gd name="T65" fmla="*/ 369 h 377"/>
                <a:gd name="T66" fmla="*/ 78 w 381"/>
                <a:gd name="T67" fmla="*/ 340 h 377"/>
                <a:gd name="T68" fmla="*/ 37 w 381"/>
                <a:gd name="T69" fmla="*/ 299 h 377"/>
                <a:gd name="T70" fmla="*/ 12 w 381"/>
                <a:gd name="T71" fmla="*/ 250 h 377"/>
                <a:gd name="T72" fmla="*/ 0 w 381"/>
                <a:gd name="T73" fmla="*/ 188 h 377"/>
                <a:gd name="T74" fmla="*/ 12 w 381"/>
                <a:gd name="T75" fmla="*/ 127 h 377"/>
                <a:gd name="T76" fmla="*/ 37 w 381"/>
                <a:gd name="T77" fmla="*/ 78 h 377"/>
                <a:gd name="T78" fmla="*/ 78 w 381"/>
                <a:gd name="T79" fmla="*/ 37 h 377"/>
                <a:gd name="T80" fmla="*/ 131 w 381"/>
                <a:gd name="T81" fmla="*/ 8 h 377"/>
                <a:gd name="T82" fmla="*/ 188 w 381"/>
                <a:gd name="T83"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77">
                  <a:moveTo>
                    <a:pt x="188" y="25"/>
                  </a:moveTo>
                  <a:lnTo>
                    <a:pt x="139" y="33"/>
                  </a:lnTo>
                  <a:lnTo>
                    <a:pt x="94" y="57"/>
                  </a:lnTo>
                  <a:lnTo>
                    <a:pt x="57" y="94"/>
                  </a:lnTo>
                  <a:lnTo>
                    <a:pt x="37" y="135"/>
                  </a:lnTo>
                  <a:lnTo>
                    <a:pt x="29" y="188"/>
                  </a:lnTo>
                  <a:lnTo>
                    <a:pt x="37" y="242"/>
                  </a:lnTo>
                  <a:lnTo>
                    <a:pt x="57" y="287"/>
                  </a:lnTo>
                  <a:lnTo>
                    <a:pt x="94" y="319"/>
                  </a:lnTo>
                  <a:lnTo>
                    <a:pt x="139" y="344"/>
                  </a:lnTo>
                  <a:lnTo>
                    <a:pt x="188" y="352"/>
                  </a:lnTo>
                  <a:lnTo>
                    <a:pt x="242" y="344"/>
                  </a:lnTo>
                  <a:lnTo>
                    <a:pt x="287" y="319"/>
                  </a:lnTo>
                  <a:lnTo>
                    <a:pt x="323" y="287"/>
                  </a:lnTo>
                  <a:lnTo>
                    <a:pt x="344" y="242"/>
                  </a:lnTo>
                  <a:lnTo>
                    <a:pt x="352" y="188"/>
                  </a:lnTo>
                  <a:lnTo>
                    <a:pt x="344" y="135"/>
                  </a:lnTo>
                  <a:lnTo>
                    <a:pt x="323" y="94"/>
                  </a:lnTo>
                  <a:lnTo>
                    <a:pt x="287" y="57"/>
                  </a:lnTo>
                  <a:lnTo>
                    <a:pt x="242" y="33"/>
                  </a:lnTo>
                  <a:lnTo>
                    <a:pt x="188" y="25"/>
                  </a:lnTo>
                  <a:close/>
                  <a:moveTo>
                    <a:pt x="188" y="0"/>
                  </a:moveTo>
                  <a:lnTo>
                    <a:pt x="250" y="8"/>
                  </a:lnTo>
                  <a:lnTo>
                    <a:pt x="303" y="37"/>
                  </a:lnTo>
                  <a:lnTo>
                    <a:pt x="344" y="78"/>
                  </a:lnTo>
                  <a:lnTo>
                    <a:pt x="369" y="127"/>
                  </a:lnTo>
                  <a:lnTo>
                    <a:pt x="381" y="188"/>
                  </a:lnTo>
                  <a:lnTo>
                    <a:pt x="369" y="250"/>
                  </a:lnTo>
                  <a:lnTo>
                    <a:pt x="344" y="299"/>
                  </a:lnTo>
                  <a:lnTo>
                    <a:pt x="303" y="340"/>
                  </a:lnTo>
                  <a:lnTo>
                    <a:pt x="250" y="369"/>
                  </a:lnTo>
                  <a:lnTo>
                    <a:pt x="188" y="377"/>
                  </a:lnTo>
                  <a:lnTo>
                    <a:pt x="131" y="369"/>
                  </a:lnTo>
                  <a:lnTo>
                    <a:pt x="78" y="340"/>
                  </a:lnTo>
                  <a:lnTo>
                    <a:pt x="37" y="299"/>
                  </a:lnTo>
                  <a:lnTo>
                    <a:pt x="12" y="250"/>
                  </a:lnTo>
                  <a:lnTo>
                    <a:pt x="0" y="188"/>
                  </a:lnTo>
                  <a:lnTo>
                    <a:pt x="12" y="127"/>
                  </a:lnTo>
                  <a:lnTo>
                    <a:pt x="37" y="78"/>
                  </a:lnTo>
                  <a:lnTo>
                    <a:pt x="78" y="37"/>
                  </a:lnTo>
                  <a:lnTo>
                    <a:pt x="131" y="8"/>
                  </a:lnTo>
                  <a:lnTo>
                    <a:pt x="188"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7" name="Freeform 826"/>
            <p:cNvSpPr>
              <a:spLocks/>
            </p:cNvSpPr>
            <p:nvPr/>
          </p:nvSpPr>
          <p:spPr bwMode="auto">
            <a:xfrm>
              <a:off x="-3052445" y="2559049"/>
              <a:ext cx="325438" cy="214313"/>
            </a:xfrm>
            <a:custGeom>
              <a:avLst/>
              <a:gdLst>
                <a:gd name="T0" fmla="*/ 135 w 205"/>
                <a:gd name="T1" fmla="*/ 0 h 135"/>
                <a:gd name="T2" fmla="*/ 172 w 205"/>
                <a:gd name="T3" fmla="*/ 4 h 135"/>
                <a:gd name="T4" fmla="*/ 205 w 205"/>
                <a:gd name="T5" fmla="*/ 17 h 135"/>
                <a:gd name="T6" fmla="*/ 205 w 205"/>
                <a:gd name="T7" fmla="*/ 17 h 135"/>
                <a:gd name="T8" fmla="*/ 205 w 205"/>
                <a:gd name="T9" fmla="*/ 21 h 135"/>
                <a:gd name="T10" fmla="*/ 180 w 205"/>
                <a:gd name="T11" fmla="*/ 41 h 135"/>
                <a:gd name="T12" fmla="*/ 180 w 205"/>
                <a:gd name="T13" fmla="*/ 41 h 135"/>
                <a:gd name="T14" fmla="*/ 160 w 205"/>
                <a:gd name="T15" fmla="*/ 33 h 135"/>
                <a:gd name="T16" fmla="*/ 135 w 205"/>
                <a:gd name="T17" fmla="*/ 33 h 135"/>
                <a:gd name="T18" fmla="*/ 94 w 205"/>
                <a:gd name="T19" fmla="*/ 41 h 135"/>
                <a:gd name="T20" fmla="*/ 62 w 205"/>
                <a:gd name="T21" fmla="*/ 62 h 135"/>
                <a:gd name="T22" fmla="*/ 41 w 205"/>
                <a:gd name="T23" fmla="*/ 94 h 135"/>
                <a:gd name="T24" fmla="*/ 29 w 205"/>
                <a:gd name="T25" fmla="*/ 135 h 135"/>
                <a:gd name="T26" fmla="*/ 29 w 205"/>
                <a:gd name="T27" fmla="*/ 135 h 135"/>
                <a:gd name="T28" fmla="*/ 0 w 205"/>
                <a:gd name="T29" fmla="*/ 135 h 135"/>
                <a:gd name="T30" fmla="*/ 0 w 205"/>
                <a:gd name="T31" fmla="*/ 135 h 135"/>
                <a:gd name="T32" fmla="*/ 8 w 205"/>
                <a:gd name="T33" fmla="*/ 82 h 135"/>
                <a:gd name="T34" fmla="*/ 37 w 205"/>
                <a:gd name="T35" fmla="*/ 37 h 135"/>
                <a:gd name="T36" fmla="*/ 82 w 205"/>
                <a:gd name="T37" fmla="*/ 9 h 135"/>
                <a:gd name="T38" fmla="*/ 135 w 205"/>
                <a:gd name="T3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135">
                  <a:moveTo>
                    <a:pt x="135" y="0"/>
                  </a:moveTo>
                  <a:lnTo>
                    <a:pt x="172" y="4"/>
                  </a:lnTo>
                  <a:lnTo>
                    <a:pt x="205" y="17"/>
                  </a:lnTo>
                  <a:lnTo>
                    <a:pt x="205" y="17"/>
                  </a:lnTo>
                  <a:lnTo>
                    <a:pt x="205" y="21"/>
                  </a:lnTo>
                  <a:lnTo>
                    <a:pt x="180" y="41"/>
                  </a:lnTo>
                  <a:lnTo>
                    <a:pt x="180" y="41"/>
                  </a:lnTo>
                  <a:lnTo>
                    <a:pt x="160" y="33"/>
                  </a:lnTo>
                  <a:lnTo>
                    <a:pt x="135" y="33"/>
                  </a:lnTo>
                  <a:lnTo>
                    <a:pt x="94" y="41"/>
                  </a:lnTo>
                  <a:lnTo>
                    <a:pt x="62" y="62"/>
                  </a:lnTo>
                  <a:lnTo>
                    <a:pt x="41" y="94"/>
                  </a:lnTo>
                  <a:lnTo>
                    <a:pt x="29" y="135"/>
                  </a:lnTo>
                  <a:lnTo>
                    <a:pt x="29" y="135"/>
                  </a:lnTo>
                  <a:lnTo>
                    <a:pt x="0" y="135"/>
                  </a:lnTo>
                  <a:lnTo>
                    <a:pt x="0" y="135"/>
                  </a:lnTo>
                  <a:lnTo>
                    <a:pt x="8" y="82"/>
                  </a:lnTo>
                  <a:lnTo>
                    <a:pt x="37" y="37"/>
                  </a:lnTo>
                  <a:lnTo>
                    <a:pt x="82" y="9"/>
                  </a:lnTo>
                  <a:lnTo>
                    <a:pt x="135"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8" name="Freeform 827"/>
            <p:cNvSpPr>
              <a:spLocks noEditPoints="1"/>
            </p:cNvSpPr>
            <p:nvPr/>
          </p:nvSpPr>
          <p:spPr bwMode="auto">
            <a:xfrm>
              <a:off x="-2895282" y="2611437"/>
              <a:ext cx="227013" cy="227013"/>
            </a:xfrm>
            <a:custGeom>
              <a:avLst/>
              <a:gdLst>
                <a:gd name="T0" fmla="*/ 36 w 143"/>
                <a:gd name="T1" fmla="*/ 90 h 143"/>
                <a:gd name="T2" fmla="*/ 28 w 143"/>
                <a:gd name="T3" fmla="*/ 90 h 143"/>
                <a:gd name="T4" fmla="*/ 24 w 143"/>
                <a:gd name="T5" fmla="*/ 98 h 143"/>
                <a:gd name="T6" fmla="*/ 24 w 143"/>
                <a:gd name="T7" fmla="*/ 102 h 143"/>
                <a:gd name="T8" fmla="*/ 24 w 143"/>
                <a:gd name="T9" fmla="*/ 111 h 143"/>
                <a:gd name="T10" fmla="*/ 28 w 143"/>
                <a:gd name="T11" fmla="*/ 115 h 143"/>
                <a:gd name="T12" fmla="*/ 36 w 143"/>
                <a:gd name="T13" fmla="*/ 115 h 143"/>
                <a:gd name="T14" fmla="*/ 45 w 143"/>
                <a:gd name="T15" fmla="*/ 115 h 143"/>
                <a:gd name="T16" fmla="*/ 49 w 143"/>
                <a:gd name="T17" fmla="*/ 111 h 143"/>
                <a:gd name="T18" fmla="*/ 49 w 143"/>
                <a:gd name="T19" fmla="*/ 102 h 143"/>
                <a:gd name="T20" fmla="*/ 49 w 143"/>
                <a:gd name="T21" fmla="*/ 98 h 143"/>
                <a:gd name="T22" fmla="*/ 45 w 143"/>
                <a:gd name="T23" fmla="*/ 90 h 143"/>
                <a:gd name="T24" fmla="*/ 36 w 143"/>
                <a:gd name="T25" fmla="*/ 90 h 143"/>
                <a:gd name="T26" fmla="*/ 126 w 143"/>
                <a:gd name="T27" fmla="*/ 0 h 143"/>
                <a:gd name="T28" fmla="*/ 126 w 143"/>
                <a:gd name="T29" fmla="*/ 0 h 143"/>
                <a:gd name="T30" fmla="*/ 143 w 143"/>
                <a:gd name="T31" fmla="*/ 16 h 143"/>
                <a:gd name="T32" fmla="*/ 143 w 143"/>
                <a:gd name="T33" fmla="*/ 21 h 143"/>
                <a:gd name="T34" fmla="*/ 73 w 143"/>
                <a:gd name="T35" fmla="*/ 86 h 143"/>
                <a:gd name="T36" fmla="*/ 73 w 143"/>
                <a:gd name="T37" fmla="*/ 90 h 143"/>
                <a:gd name="T38" fmla="*/ 77 w 143"/>
                <a:gd name="T39" fmla="*/ 98 h 143"/>
                <a:gd name="T40" fmla="*/ 77 w 143"/>
                <a:gd name="T41" fmla="*/ 107 h 143"/>
                <a:gd name="T42" fmla="*/ 73 w 143"/>
                <a:gd name="T43" fmla="*/ 119 h 143"/>
                <a:gd name="T44" fmla="*/ 65 w 143"/>
                <a:gd name="T45" fmla="*/ 131 h 143"/>
                <a:gd name="T46" fmla="*/ 53 w 143"/>
                <a:gd name="T47" fmla="*/ 139 h 143"/>
                <a:gd name="T48" fmla="*/ 40 w 143"/>
                <a:gd name="T49" fmla="*/ 143 h 143"/>
                <a:gd name="T50" fmla="*/ 24 w 143"/>
                <a:gd name="T51" fmla="*/ 139 h 143"/>
                <a:gd name="T52" fmla="*/ 16 w 143"/>
                <a:gd name="T53" fmla="*/ 135 h 143"/>
                <a:gd name="T54" fmla="*/ 4 w 143"/>
                <a:gd name="T55" fmla="*/ 127 h 143"/>
                <a:gd name="T56" fmla="*/ 0 w 143"/>
                <a:gd name="T57" fmla="*/ 115 h 143"/>
                <a:gd name="T58" fmla="*/ 0 w 143"/>
                <a:gd name="T59" fmla="*/ 98 h 143"/>
                <a:gd name="T60" fmla="*/ 0 w 143"/>
                <a:gd name="T61" fmla="*/ 86 h 143"/>
                <a:gd name="T62" fmla="*/ 8 w 143"/>
                <a:gd name="T63" fmla="*/ 74 h 143"/>
                <a:gd name="T64" fmla="*/ 20 w 143"/>
                <a:gd name="T65" fmla="*/ 66 h 143"/>
                <a:gd name="T66" fmla="*/ 32 w 143"/>
                <a:gd name="T67" fmla="*/ 66 h 143"/>
                <a:gd name="T68" fmla="*/ 45 w 143"/>
                <a:gd name="T69" fmla="*/ 66 h 143"/>
                <a:gd name="T70" fmla="*/ 53 w 143"/>
                <a:gd name="T71" fmla="*/ 70 h 143"/>
                <a:gd name="T72" fmla="*/ 57 w 143"/>
                <a:gd name="T73" fmla="*/ 66 h 143"/>
                <a:gd name="T74" fmla="*/ 126 w 143"/>
                <a:gd name="T7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143">
                  <a:moveTo>
                    <a:pt x="36" y="90"/>
                  </a:moveTo>
                  <a:lnTo>
                    <a:pt x="28" y="90"/>
                  </a:lnTo>
                  <a:lnTo>
                    <a:pt x="24" y="98"/>
                  </a:lnTo>
                  <a:lnTo>
                    <a:pt x="24" y="102"/>
                  </a:lnTo>
                  <a:lnTo>
                    <a:pt x="24" y="111"/>
                  </a:lnTo>
                  <a:lnTo>
                    <a:pt x="28" y="115"/>
                  </a:lnTo>
                  <a:lnTo>
                    <a:pt x="36" y="115"/>
                  </a:lnTo>
                  <a:lnTo>
                    <a:pt x="45" y="115"/>
                  </a:lnTo>
                  <a:lnTo>
                    <a:pt x="49" y="111"/>
                  </a:lnTo>
                  <a:lnTo>
                    <a:pt x="49" y="102"/>
                  </a:lnTo>
                  <a:lnTo>
                    <a:pt x="49" y="98"/>
                  </a:lnTo>
                  <a:lnTo>
                    <a:pt x="45" y="90"/>
                  </a:lnTo>
                  <a:lnTo>
                    <a:pt x="36" y="90"/>
                  </a:lnTo>
                  <a:close/>
                  <a:moveTo>
                    <a:pt x="126" y="0"/>
                  </a:moveTo>
                  <a:lnTo>
                    <a:pt x="126" y="0"/>
                  </a:lnTo>
                  <a:lnTo>
                    <a:pt x="143" y="16"/>
                  </a:lnTo>
                  <a:lnTo>
                    <a:pt x="143" y="21"/>
                  </a:lnTo>
                  <a:lnTo>
                    <a:pt x="73" y="86"/>
                  </a:lnTo>
                  <a:lnTo>
                    <a:pt x="73" y="90"/>
                  </a:lnTo>
                  <a:lnTo>
                    <a:pt x="77" y="98"/>
                  </a:lnTo>
                  <a:lnTo>
                    <a:pt x="77" y="107"/>
                  </a:lnTo>
                  <a:lnTo>
                    <a:pt x="73" y="119"/>
                  </a:lnTo>
                  <a:lnTo>
                    <a:pt x="65" y="131"/>
                  </a:lnTo>
                  <a:lnTo>
                    <a:pt x="53" y="139"/>
                  </a:lnTo>
                  <a:lnTo>
                    <a:pt x="40" y="143"/>
                  </a:lnTo>
                  <a:lnTo>
                    <a:pt x="24" y="139"/>
                  </a:lnTo>
                  <a:lnTo>
                    <a:pt x="16" y="135"/>
                  </a:lnTo>
                  <a:lnTo>
                    <a:pt x="4" y="127"/>
                  </a:lnTo>
                  <a:lnTo>
                    <a:pt x="0" y="115"/>
                  </a:lnTo>
                  <a:lnTo>
                    <a:pt x="0" y="98"/>
                  </a:lnTo>
                  <a:lnTo>
                    <a:pt x="0" y="86"/>
                  </a:lnTo>
                  <a:lnTo>
                    <a:pt x="8" y="74"/>
                  </a:lnTo>
                  <a:lnTo>
                    <a:pt x="20" y="66"/>
                  </a:lnTo>
                  <a:lnTo>
                    <a:pt x="32" y="66"/>
                  </a:lnTo>
                  <a:lnTo>
                    <a:pt x="45" y="66"/>
                  </a:lnTo>
                  <a:lnTo>
                    <a:pt x="53" y="70"/>
                  </a:lnTo>
                  <a:lnTo>
                    <a:pt x="57" y="66"/>
                  </a:lnTo>
                  <a:lnTo>
                    <a:pt x="126"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46" name="Group 145"/>
          <p:cNvGrpSpPr/>
          <p:nvPr/>
        </p:nvGrpSpPr>
        <p:grpSpPr>
          <a:xfrm>
            <a:off x="5631113" y="3585593"/>
            <a:ext cx="473404" cy="396243"/>
            <a:chOff x="-1268095" y="3583852"/>
            <a:chExt cx="720726" cy="603250"/>
          </a:xfrm>
        </p:grpSpPr>
        <p:sp>
          <p:nvSpPr>
            <p:cNvPr id="147" name="Freeform 805"/>
            <p:cNvSpPr>
              <a:spLocks noEditPoints="1"/>
            </p:cNvSpPr>
            <p:nvPr/>
          </p:nvSpPr>
          <p:spPr bwMode="auto">
            <a:xfrm>
              <a:off x="-904557" y="3583852"/>
              <a:ext cx="357188" cy="357188"/>
            </a:xfrm>
            <a:custGeom>
              <a:avLst/>
              <a:gdLst>
                <a:gd name="T0" fmla="*/ 94 w 225"/>
                <a:gd name="T1" fmla="*/ 82 h 225"/>
                <a:gd name="T2" fmla="*/ 82 w 225"/>
                <a:gd name="T3" fmla="*/ 98 h 225"/>
                <a:gd name="T4" fmla="*/ 78 w 225"/>
                <a:gd name="T5" fmla="*/ 118 h 225"/>
                <a:gd name="T6" fmla="*/ 90 w 225"/>
                <a:gd name="T7" fmla="*/ 139 h 225"/>
                <a:gd name="T8" fmla="*/ 111 w 225"/>
                <a:gd name="T9" fmla="*/ 147 h 225"/>
                <a:gd name="T10" fmla="*/ 135 w 225"/>
                <a:gd name="T11" fmla="*/ 139 h 225"/>
                <a:gd name="T12" fmla="*/ 147 w 225"/>
                <a:gd name="T13" fmla="*/ 118 h 225"/>
                <a:gd name="T14" fmla="*/ 143 w 225"/>
                <a:gd name="T15" fmla="*/ 98 h 225"/>
                <a:gd name="T16" fmla="*/ 127 w 225"/>
                <a:gd name="T17" fmla="*/ 82 h 225"/>
                <a:gd name="T18" fmla="*/ 107 w 225"/>
                <a:gd name="T19" fmla="*/ 77 h 225"/>
                <a:gd name="T20" fmla="*/ 119 w 225"/>
                <a:gd name="T21" fmla="*/ 0 h 225"/>
                <a:gd name="T22" fmla="*/ 135 w 225"/>
                <a:gd name="T23" fmla="*/ 24 h 225"/>
                <a:gd name="T24" fmla="*/ 152 w 225"/>
                <a:gd name="T25" fmla="*/ 32 h 225"/>
                <a:gd name="T26" fmla="*/ 184 w 225"/>
                <a:gd name="T27" fmla="*/ 24 h 225"/>
                <a:gd name="T28" fmla="*/ 197 w 225"/>
                <a:gd name="T29" fmla="*/ 36 h 225"/>
                <a:gd name="T30" fmla="*/ 192 w 225"/>
                <a:gd name="T31" fmla="*/ 65 h 225"/>
                <a:gd name="T32" fmla="*/ 197 w 225"/>
                <a:gd name="T33" fmla="*/ 86 h 225"/>
                <a:gd name="T34" fmla="*/ 221 w 225"/>
                <a:gd name="T35" fmla="*/ 102 h 225"/>
                <a:gd name="T36" fmla="*/ 225 w 225"/>
                <a:gd name="T37" fmla="*/ 118 h 225"/>
                <a:gd name="T38" fmla="*/ 201 w 225"/>
                <a:gd name="T39" fmla="*/ 135 h 225"/>
                <a:gd name="T40" fmla="*/ 192 w 225"/>
                <a:gd name="T41" fmla="*/ 155 h 225"/>
                <a:gd name="T42" fmla="*/ 197 w 225"/>
                <a:gd name="T43" fmla="*/ 184 h 225"/>
                <a:gd name="T44" fmla="*/ 184 w 225"/>
                <a:gd name="T45" fmla="*/ 196 h 225"/>
                <a:gd name="T46" fmla="*/ 160 w 225"/>
                <a:gd name="T47" fmla="*/ 192 h 225"/>
                <a:gd name="T48" fmla="*/ 139 w 225"/>
                <a:gd name="T49" fmla="*/ 200 h 225"/>
                <a:gd name="T50" fmla="*/ 123 w 225"/>
                <a:gd name="T51" fmla="*/ 221 h 225"/>
                <a:gd name="T52" fmla="*/ 102 w 225"/>
                <a:gd name="T53" fmla="*/ 225 h 225"/>
                <a:gd name="T54" fmla="*/ 90 w 225"/>
                <a:gd name="T55" fmla="*/ 200 h 225"/>
                <a:gd name="T56" fmla="*/ 70 w 225"/>
                <a:gd name="T57" fmla="*/ 192 h 225"/>
                <a:gd name="T58" fmla="*/ 41 w 225"/>
                <a:gd name="T59" fmla="*/ 196 h 225"/>
                <a:gd name="T60" fmla="*/ 25 w 225"/>
                <a:gd name="T61" fmla="*/ 184 h 225"/>
                <a:gd name="T62" fmla="*/ 33 w 225"/>
                <a:gd name="T63" fmla="*/ 159 h 225"/>
                <a:gd name="T64" fmla="*/ 25 w 225"/>
                <a:gd name="T65" fmla="*/ 139 h 225"/>
                <a:gd name="T66" fmla="*/ 0 w 225"/>
                <a:gd name="T67" fmla="*/ 122 h 225"/>
                <a:gd name="T68" fmla="*/ 0 w 225"/>
                <a:gd name="T69" fmla="*/ 102 h 225"/>
                <a:gd name="T70" fmla="*/ 25 w 225"/>
                <a:gd name="T71" fmla="*/ 90 h 225"/>
                <a:gd name="T72" fmla="*/ 33 w 225"/>
                <a:gd name="T73" fmla="*/ 69 h 225"/>
                <a:gd name="T74" fmla="*/ 25 w 225"/>
                <a:gd name="T75" fmla="*/ 41 h 225"/>
                <a:gd name="T76" fmla="*/ 37 w 225"/>
                <a:gd name="T77" fmla="*/ 24 h 225"/>
                <a:gd name="T78" fmla="*/ 66 w 225"/>
                <a:gd name="T79" fmla="*/ 32 h 225"/>
                <a:gd name="T80" fmla="*/ 86 w 225"/>
                <a:gd name="T81" fmla="*/ 24 h 225"/>
                <a:gd name="T82" fmla="*/ 102 w 225"/>
                <a:gd name="T83"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5" h="225">
                  <a:moveTo>
                    <a:pt x="107" y="77"/>
                  </a:moveTo>
                  <a:lnTo>
                    <a:pt x="94" y="82"/>
                  </a:lnTo>
                  <a:lnTo>
                    <a:pt x="86" y="86"/>
                  </a:lnTo>
                  <a:lnTo>
                    <a:pt x="82" y="98"/>
                  </a:lnTo>
                  <a:lnTo>
                    <a:pt x="78" y="106"/>
                  </a:lnTo>
                  <a:lnTo>
                    <a:pt x="78" y="118"/>
                  </a:lnTo>
                  <a:lnTo>
                    <a:pt x="82" y="131"/>
                  </a:lnTo>
                  <a:lnTo>
                    <a:pt x="90" y="139"/>
                  </a:lnTo>
                  <a:lnTo>
                    <a:pt x="102" y="147"/>
                  </a:lnTo>
                  <a:lnTo>
                    <a:pt x="111" y="147"/>
                  </a:lnTo>
                  <a:lnTo>
                    <a:pt x="123" y="147"/>
                  </a:lnTo>
                  <a:lnTo>
                    <a:pt x="135" y="139"/>
                  </a:lnTo>
                  <a:lnTo>
                    <a:pt x="143" y="131"/>
                  </a:lnTo>
                  <a:lnTo>
                    <a:pt x="147" y="118"/>
                  </a:lnTo>
                  <a:lnTo>
                    <a:pt x="147" y="106"/>
                  </a:lnTo>
                  <a:lnTo>
                    <a:pt x="143" y="98"/>
                  </a:lnTo>
                  <a:lnTo>
                    <a:pt x="135" y="86"/>
                  </a:lnTo>
                  <a:lnTo>
                    <a:pt x="127" y="82"/>
                  </a:lnTo>
                  <a:lnTo>
                    <a:pt x="119" y="77"/>
                  </a:lnTo>
                  <a:lnTo>
                    <a:pt x="107" y="77"/>
                  </a:lnTo>
                  <a:close/>
                  <a:moveTo>
                    <a:pt x="102" y="0"/>
                  </a:moveTo>
                  <a:lnTo>
                    <a:pt x="119" y="0"/>
                  </a:lnTo>
                  <a:lnTo>
                    <a:pt x="123" y="0"/>
                  </a:lnTo>
                  <a:lnTo>
                    <a:pt x="135" y="24"/>
                  </a:lnTo>
                  <a:lnTo>
                    <a:pt x="139" y="24"/>
                  </a:lnTo>
                  <a:lnTo>
                    <a:pt x="152" y="32"/>
                  </a:lnTo>
                  <a:lnTo>
                    <a:pt x="160" y="32"/>
                  </a:lnTo>
                  <a:lnTo>
                    <a:pt x="184" y="24"/>
                  </a:lnTo>
                  <a:lnTo>
                    <a:pt x="184" y="24"/>
                  </a:lnTo>
                  <a:lnTo>
                    <a:pt x="197" y="36"/>
                  </a:lnTo>
                  <a:lnTo>
                    <a:pt x="197" y="41"/>
                  </a:lnTo>
                  <a:lnTo>
                    <a:pt x="192" y="65"/>
                  </a:lnTo>
                  <a:lnTo>
                    <a:pt x="192" y="69"/>
                  </a:lnTo>
                  <a:lnTo>
                    <a:pt x="197" y="86"/>
                  </a:lnTo>
                  <a:lnTo>
                    <a:pt x="201" y="90"/>
                  </a:lnTo>
                  <a:lnTo>
                    <a:pt x="221" y="102"/>
                  </a:lnTo>
                  <a:lnTo>
                    <a:pt x="225" y="102"/>
                  </a:lnTo>
                  <a:lnTo>
                    <a:pt x="225" y="118"/>
                  </a:lnTo>
                  <a:lnTo>
                    <a:pt x="221" y="122"/>
                  </a:lnTo>
                  <a:lnTo>
                    <a:pt x="201" y="135"/>
                  </a:lnTo>
                  <a:lnTo>
                    <a:pt x="201" y="139"/>
                  </a:lnTo>
                  <a:lnTo>
                    <a:pt x="192" y="155"/>
                  </a:lnTo>
                  <a:lnTo>
                    <a:pt x="192" y="159"/>
                  </a:lnTo>
                  <a:lnTo>
                    <a:pt x="197" y="184"/>
                  </a:lnTo>
                  <a:lnTo>
                    <a:pt x="197" y="184"/>
                  </a:lnTo>
                  <a:lnTo>
                    <a:pt x="184" y="196"/>
                  </a:lnTo>
                  <a:lnTo>
                    <a:pt x="184" y="196"/>
                  </a:lnTo>
                  <a:lnTo>
                    <a:pt x="160" y="192"/>
                  </a:lnTo>
                  <a:lnTo>
                    <a:pt x="156" y="192"/>
                  </a:lnTo>
                  <a:lnTo>
                    <a:pt x="139" y="200"/>
                  </a:lnTo>
                  <a:lnTo>
                    <a:pt x="135" y="200"/>
                  </a:lnTo>
                  <a:lnTo>
                    <a:pt x="123" y="221"/>
                  </a:lnTo>
                  <a:lnTo>
                    <a:pt x="123" y="225"/>
                  </a:lnTo>
                  <a:lnTo>
                    <a:pt x="102" y="225"/>
                  </a:lnTo>
                  <a:lnTo>
                    <a:pt x="102" y="221"/>
                  </a:lnTo>
                  <a:lnTo>
                    <a:pt x="90" y="200"/>
                  </a:lnTo>
                  <a:lnTo>
                    <a:pt x="86" y="200"/>
                  </a:lnTo>
                  <a:lnTo>
                    <a:pt x="70" y="192"/>
                  </a:lnTo>
                  <a:lnTo>
                    <a:pt x="66" y="192"/>
                  </a:lnTo>
                  <a:lnTo>
                    <a:pt x="41" y="196"/>
                  </a:lnTo>
                  <a:lnTo>
                    <a:pt x="37" y="196"/>
                  </a:lnTo>
                  <a:lnTo>
                    <a:pt x="25" y="184"/>
                  </a:lnTo>
                  <a:lnTo>
                    <a:pt x="25" y="184"/>
                  </a:lnTo>
                  <a:lnTo>
                    <a:pt x="33" y="159"/>
                  </a:lnTo>
                  <a:lnTo>
                    <a:pt x="33" y="155"/>
                  </a:lnTo>
                  <a:lnTo>
                    <a:pt x="25" y="139"/>
                  </a:lnTo>
                  <a:lnTo>
                    <a:pt x="21" y="135"/>
                  </a:lnTo>
                  <a:lnTo>
                    <a:pt x="0" y="122"/>
                  </a:lnTo>
                  <a:lnTo>
                    <a:pt x="0" y="118"/>
                  </a:lnTo>
                  <a:lnTo>
                    <a:pt x="0" y="102"/>
                  </a:lnTo>
                  <a:lnTo>
                    <a:pt x="0" y="102"/>
                  </a:lnTo>
                  <a:lnTo>
                    <a:pt x="25" y="90"/>
                  </a:lnTo>
                  <a:lnTo>
                    <a:pt x="25" y="86"/>
                  </a:lnTo>
                  <a:lnTo>
                    <a:pt x="33" y="69"/>
                  </a:lnTo>
                  <a:lnTo>
                    <a:pt x="33" y="65"/>
                  </a:lnTo>
                  <a:lnTo>
                    <a:pt x="25" y="41"/>
                  </a:lnTo>
                  <a:lnTo>
                    <a:pt x="25" y="36"/>
                  </a:lnTo>
                  <a:lnTo>
                    <a:pt x="37" y="24"/>
                  </a:lnTo>
                  <a:lnTo>
                    <a:pt x="41" y="24"/>
                  </a:lnTo>
                  <a:lnTo>
                    <a:pt x="66" y="32"/>
                  </a:lnTo>
                  <a:lnTo>
                    <a:pt x="70" y="32"/>
                  </a:lnTo>
                  <a:lnTo>
                    <a:pt x="86" y="24"/>
                  </a:lnTo>
                  <a:lnTo>
                    <a:pt x="86" y="24"/>
                  </a:lnTo>
                  <a:lnTo>
                    <a:pt x="102" y="0"/>
                  </a:lnTo>
                  <a:lnTo>
                    <a:pt x="102"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8" name="Freeform 806"/>
            <p:cNvSpPr>
              <a:spLocks noEditPoints="1"/>
            </p:cNvSpPr>
            <p:nvPr/>
          </p:nvSpPr>
          <p:spPr bwMode="auto">
            <a:xfrm>
              <a:off x="-1268095" y="3758477"/>
              <a:ext cx="422275" cy="428625"/>
            </a:xfrm>
            <a:custGeom>
              <a:avLst/>
              <a:gdLst>
                <a:gd name="T0" fmla="*/ 114 w 266"/>
                <a:gd name="T1" fmla="*/ 94 h 270"/>
                <a:gd name="T2" fmla="*/ 98 w 266"/>
                <a:gd name="T3" fmla="*/ 107 h 270"/>
                <a:gd name="T4" fmla="*/ 90 w 266"/>
                <a:gd name="T5" fmla="*/ 131 h 270"/>
                <a:gd name="T6" fmla="*/ 98 w 266"/>
                <a:gd name="T7" fmla="*/ 160 h 270"/>
                <a:gd name="T8" fmla="*/ 119 w 266"/>
                <a:gd name="T9" fmla="*/ 176 h 270"/>
                <a:gd name="T10" fmla="*/ 151 w 266"/>
                <a:gd name="T11" fmla="*/ 176 h 270"/>
                <a:gd name="T12" fmla="*/ 168 w 266"/>
                <a:gd name="T13" fmla="*/ 164 h 270"/>
                <a:gd name="T14" fmla="*/ 176 w 266"/>
                <a:gd name="T15" fmla="*/ 139 h 270"/>
                <a:gd name="T16" fmla="*/ 168 w 266"/>
                <a:gd name="T17" fmla="*/ 111 h 270"/>
                <a:gd name="T18" fmla="*/ 143 w 266"/>
                <a:gd name="T19" fmla="*/ 94 h 270"/>
                <a:gd name="T20" fmla="*/ 114 w 266"/>
                <a:gd name="T21" fmla="*/ 0 h 270"/>
                <a:gd name="T22" fmla="*/ 151 w 266"/>
                <a:gd name="T23" fmla="*/ 4 h 270"/>
                <a:gd name="T24" fmla="*/ 172 w 266"/>
                <a:gd name="T25" fmla="*/ 37 h 270"/>
                <a:gd name="T26" fmla="*/ 180 w 266"/>
                <a:gd name="T27" fmla="*/ 37 h 270"/>
                <a:gd name="T28" fmla="*/ 217 w 266"/>
                <a:gd name="T29" fmla="*/ 29 h 270"/>
                <a:gd name="T30" fmla="*/ 237 w 266"/>
                <a:gd name="T31" fmla="*/ 53 h 270"/>
                <a:gd name="T32" fmla="*/ 229 w 266"/>
                <a:gd name="T33" fmla="*/ 90 h 270"/>
                <a:gd name="T34" fmla="*/ 233 w 266"/>
                <a:gd name="T35" fmla="*/ 98 h 270"/>
                <a:gd name="T36" fmla="*/ 266 w 266"/>
                <a:gd name="T37" fmla="*/ 119 h 270"/>
                <a:gd name="T38" fmla="*/ 266 w 266"/>
                <a:gd name="T39" fmla="*/ 156 h 270"/>
                <a:gd name="T40" fmla="*/ 233 w 266"/>
                <a:gd name="T41" fmla="*/ 172 h 270"/>
                <a:gd name="T42" fmla="*/ 229 w 266"/>
                <a:gd name="T43" fmla="*/ 184 h 270"/>
                <a:gd name="T44" fmla="*/ 237 w 266"/>
                <a:gd name="T45" fmla="*/ 217 h 270"/>
                <a:gd name="T46" fmla="*/ 213 w 266"/>
                <a:gd name="T47" fmla="*/ 242 h 270"/>
                <a:gd name="T48" fmla="*/ 176 w 266"/>
                <a:gd name="T49" fmla="*/ 233 h 270"/>
                <a:gd name="T50" fmla="*/ 168 w 266"/>
                <a:gd name="T51" fmla="*/ 238 h 270"/>
                <a:gd name="T52" fmla="*/ 147 w 266"/>
                <a:gd name="T53" fmla="*/ 270 h 270"/>
                <a:gd name="T54" fmla="*/ 114 w 266"/>
                <a:gd name="T55" fmla="*/ 266 h 270"/>
                <a:gd name="T56" fmla="*/ 94 w 266"/>
                <a:gd name="T57" fmla="*/ 238 h 270"/>
                <a:gd name="T58" fmla="*/ 82 w 266"/>
                <a:gd name="T59" fmla="*/ 233 h 270"/>
                <a:gd name="T60" fmla="*/ 49 w 266"/>
                <a:gd name="T61" fmla="*/ 242 h 270"/>
                <a:gd name="T62" fmla="*/ 24 w 266"/>
                <a:gd name="T63" fmla="*/ 217 h 270"/>
                <a:gd name="T64" fmla="*/ 33 w 266"/>
                <a:gd name="T65" fmla="*/ 180 h 270"/>
                <a:gd name="T66" fmla="*/ 28 w 266"/>
                <a:gd name="T67" fmla="*/ 172 h 270"/>
                <a:gd name="T68" fmla="*/ 0 w 266"/>
                <a:gd name="T69" fmla="*/ 152 h 270"/>
                <a:gd name="T70" fmla="*/ 0 w 266"/>
                <a:gd name="T71" fmla="*/ 119 h 270"/>
                <a:gd name="T72" fmla="*/ 33 w 266"/>
                <a:gd name="T73" fmla="*/ 98 h 270"/>
                <a:gd name="T74" fmla="*/ 33 w 266"/>
                <a:gd name="T75" fmla="*/ 86 h 270"/>
                <a:gd name="T76" fmla="*/ 24 w 266"/>
                <a:gd name="T77" fmla="*/ 53 h 270"/>
                <a:gd name="T78" fmla="*/ 53 w 266"/>
                <a:gd name="T79" fmla="*/ 29 h 270"/>
                <a:gd name="T80" fmla="*/ 86 w 266"/>
                <a:gd name="T81" fmla="*/ 37 h 270"/>
                <a:gd name="T82" fmla="*/ 98 w 266"/>
                <a:gd name="T83" fmla="*/ 33 h 270"/>
                <a:gd name="T84" fmla="*/ 114 w 266"/>
                <a:gd name="T8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270">
                  <a:moveTo>
                    <a:pt x="131" y="94"/>
                  </a:moveTo>
                  <a:lnTo>
                    <a:pt x="114" y="94"/>
                  </a:lnTo>
                  <a:lnTo>
                    <a:pt x="106" y="102"/>
                  </a:lnTo>
                  <a:lnTo>
                    <a:pt x="98" y="107"/>
                  </a:lnTo>
                  <a:lnTo>
                    <a:pt x="94" y="119"/>
                  </a:lnTo>
                  <a:lnTo>
                    <a:pt x="90" y="131"/>
                  </a:lnTo>
                  <a:lnTo>
                    <a:pt x="90" y="148"/>
                  </a:lnTo>
                  <a:lnTo>
                    <a:pt x="98" y="160"/>
                  </a:lnTo>
                  <a:lnTo>
                    <a:pt x="106" y="172"/>
                  </a:lnTo>
                  <a:lnTo>
                    <a:pt x="119" y="176"/>
                  </a:lnTo>
                  <a:lnTo>
                    <a:pt x="135" y="180"/>
                  </a:lnTo>
                  <a:lnTo>
                    <a:pt x="151" y="176"/>
                  </a:lnTo>
                  <a:lnTo>
                    <a:pt x="159" y="168"/>
                  </a:lnTo>
                  <a:lnTo>
                    <a:pt x="168" y="164"/>
                  </a:lnTo>
                  <a:lnTo>
                    <a:pt x="172" y="156"/>
                  </a:lnTo>
                  <a:lnTo>
                    <a:pt x="176" y="139"/>
                  </a:lnTo>
                  <a:lnTo>
                    <a:pt x="172" y="123"/>
                  </a:lnTo>
                  <a:lnTo>
                    <a:pt x="168" y="111"/>
                  </a:lnTo>
                  <a:lnTo>
                    <a:pt x="155" y="102"/>
                  </a:lnTo>
                  <a:lnTo>
                    <a:pt x="143" y="94"/>
                  </a:lnTo>
                  <a:lnTo>
                    <a:pt x="131" y="94"/>
                  </a:lnTo>
                  <a:close/>
                  <a:moveTo>
                    <a:pt x="114" y="0"/>
                  </a:moveTo>
                  <a:lnTo>
                    <a:pt x="147" y="0"/>
                  </a:lnTo>
                  <a:lnTo>
                    <a:pt x="151" y="4"/>
                  </a:lnTo>
                  <a:lnTo>
                    <a:pt x="168" y="33"/>
                  </a:lnTo>
                  <a:lnTo>
                    <a:pt x="172" y="37"/>
                  </a:lnTo>
                  <a:lnTo>
                    <a:pt x="176" y="37"/>
                  </a:lnTo>
                  <a:lnTo>
                    <a:pt x="180" y="37"/>
                  </a:lnTo>
                  <a:lnTo>
                    <a:pt x="213" y="29"/>
                  </a:lnTo>
                  <a:lnTo>
                    <a:pt x="217" y="29"/>
                  </a:lnTo>
                  <a:lnTo>
                    <a:pt x="237" y="53"/>
                  </a:lnTo>
                  <a:lnTo>
                    <a:pt x="237" y="53"/>
                  </a:lnTo>
                  <a:lnTo>
                    <a:pt x="229" y="86"/>
                  </a:lnTo>
                  <a:lnTo>
                    <a:pt x="229" y="90"/>
                  </a:lnTo>
                  <a:lnTo>
                    <a:pt x="233" y="98"/>
                  </a:lnTo>
                  <a:lnTo>
                    <a:pt x="233" y="98"/>
                  </a:lnTo>
                  <a:lnTo>
                    <a:pt x="266" y="115"/>
                  </a:lnTo>
                  <a:lnTo>
                    <a:pt x="266" y="119"/>
                  </a:lnTo>
                  <a:lnTo>
                    <a:pt x="266" y="152"/>
                  </a:lnTo>
                  <a:lnTo>
                    <a:pt x="266" y="156"/>
                  </a:lnTo>
                  <a:lnTo>
                    <a:pt x="237" y="172"/>
                  </a:lnTo>
                  <a:lnTo>
                    <a:pt x="233" y="172"/>
                  </a:lnTo>
                  <a:lnTo>
                    <a:pt x="229" y="180"/>
                  </a:lnTo>
                  <a:lnTo>
                    <a:pt x="229" y="184"/>
                  </a:lnTo>
                  <a:lnTo>
                    <a:pt x="237" y="217"/>
                  </a:lnTo>
                  <a:lnTo>
                    <a:pt x="237" y="217"/>
                  </a:lnTo>
                  <a:lnTo>
                    <a:pt x="217" y="242"/>
                  </a:lnTo>
                  <a:lnTo>
                    <a:pt x="213" y="242"/>
                  </a:lnTo>
                  <a:lnTo>
                    <a:pt x="180" y="233"/>
                  </a:lnTo>
                  <a:lnTo>
                    <a:pt x="176" y="233"/>
                  </a:lnTo>
                  <a:lnTo>
                    <a:pt x="172" y="238"/>
                  </a:lnTo>
                  <a:lnTo>
                    <a:pt x="168" y="238"/>
                  </a:lnTo>
                  <a:lnTo>
                    <a:pt x="151" y="266"/>
                  </a:lnTo>
                  <a:lnTo>
                    <a:pt x="147" y="270"/>
                  </a:lnTo>
                  <a:lnTo>
                    <a:pt x="114" y="270"/>
                  </a:lnTo>
                  <a:lnTo>
                    <a:pt x="114" y="266"/>
                  </a:lnTo>
                  <a:lnTo>
                    <a:pt x="98" y="238"/>
                  </a:lnTo>
                  <a:lnTo>
                    <a:pt x="94" y="238"/>
                  </a:lnTo>
                  <a:lnTo>
                    <a:pt x="86" y="233"/>
                  </a:lnTo>
                  <a:lnTo>
                    <a:pt x="82" y="233"/>
                  </a:lnTo>
                  <a:lnTo>
                    <a:pt x="53" y="242"/>
                  </a:lnTo>
                  <a:lnTo>
                    <a:pt x="49" y="242"/>
                  </a:lnTo>
                  <a:lnTo>
                    <a:pt x="24" y="217"/>
                  </a:lnTo>
                  <a:lnTo>
                    <a:pt x="24" y="217"/>
                  </a:lnTo>
                  <a:lnTo>
                    <a:pt x="33" y="184"/>
                  </a:lnTo>
                  <a:lnTo>
                    <a:pt x="33" y="180"/>
                  </a:lnTo>
                  <a:lnTo>
                    <a:pt x="33" y="172"/>
                  </a:lnTo>
                  <a:lnTo>
                    <a:pt x="28" y="172"/>
                  </a:lnTo>
                  <a:lnTo>
                    <a:pt x="0" y="156"/>
                  </a:lnTo>
                  <a:lnTo>
                    <a:pt x="0" y="152"/>
                  </a:lnTo>
                  <a:lnTo>
                    <a:pt x="0" y="119"/>
                  </a:lnTo>
                  <a:lnTo>
                    <a:pt x="0" y="119"/>
                  </a:lnTo>
                  <a:lnTo>
                    <a:pt x="28" y="102"/>
                  </a:lnTo>
                  <a:lnTo>
                    <a:pt x="33" y="98"/>
                  </a:lnTo>
                  <a:lnTo>
                    <a:pt x="33" y="90"/>
                  </a:lnTo>
                  <a:lnTo>
                    <a:pt x="33" y="86"/>
                  </a:lnTo>
                  <a:lnTo>
                    <a:pt x="24" y="57"/>
                  </a:lnTo>
                  <a:lnTo>
                    <a:pt x="24" y="53"/>
                  </a:lnTo>
                  <a:lnTo>
                    <a:pt x="49" y="29"/>
                  </a:lnTo>
                  <a:lnTo>
                    <a:pt x="53" y="29"/>
                  </a:lnTo>
                  <a:lnTo>
                    <a:pt x="82" y="37"/>
                  </a:lnTo>
                  <a:lnTo>
                    <a:pt x="86" y="37"/>
                  </a:lnTo>
                  <a:lnTo>
                    <a:pt x="94" y="37"/>
                  </a:lnTo>
                  <a:lnTo>
                    <a:pt x="98" y="33"/>
                  </a:lnTo>
                  <a:lnTo>
                    <a:pt x="114" y="4"/>
                  </a:lnTo>
                  <a:lnTo>
                    <a:pt x="11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49" name="Group 148"/>
          <p:cNvGrpSpPr/>
          <p:nvPr/>
        </p:nvGrpSpPr>
        <p:grpSpPr>
          <a:xfrm>
            <a:off x="2888641" y="3593936"/>
            <a:ext cx="375385" cy="387899"/>
            <a:chOff x="-1286351" y="2848312"/>
            <a:chExt cx="571500" cy="590550"/>
          </a:xfrm>
        </p:grpSpPr>
        <p:sp>
          <p:nvSpPr>
            <p:cNvPr id="150" name="Freeform 1484"/>
            <p:cNvSpPr>
              <a:spLocks/>
            </p:cNvSpPr>
            <p:nvPr/>
          </p:nvSpPr>
          <p:spPr bwMode="auto">
            <a:xfrm>
              <a:off x="-870426" y="2848312"/>
              <a:ext cx="155575" cy="155575"/>
            </a:xfrm>
            <a:custGeom>
              <a:avLst/>
              <a:gdLst>
                <a:gd name="T0" fmla="*/ 49 w 98"/>
                <a:gd name="T1" fmla="*/ 0 h 98"/>
                <a:gd name="T2" fmla="*/ 66 w 98"/>
                <a:gd name="T3" fmla="*/ 4 h 98"/>
                <a:gd name="T4" fmla="*/ 78 w 98"/>
                <a:gd name="T5" fmla="*/ 8 h 98"/>
                <a:gd name="T6" fmla="*/ 86 w 98"/>
                <a:gd name="T7" fmla="*/ 20 h 98"/>
                <a:gd name="T8" fmla="*/ 94 w 98"/>
                <a:gd name="T9" fmla="*/ 33 h 98"/>
                <a:gd name="T10" fmla="*/ 98 w 98"/>
                <a:gd name="T11" fmla="*/ 49 h 98"/>
                <a:gd name="T12" fmla="*/ 94 w 98"/>
                <a:gd name="T13" fmla="*/ 65 h 98"/>
                <a:gd name="T14" fmla="*/ 86 w 98"/>
                <a:gd name="T15" fmla="*/ 78 h 98"/>
                <a:gd name="T16" fmla="*/ 78 w 98"/>
                <a:gd name="T17" fmla="*/ 90 h 98"/>
                <a:gd name="T18" fmla="*/ 66 w 98"/>
                <a:gd name="T19" fmla="*/ 94 h 98"/>
                <a:gd name="T20" fmla="*/ 49 w 98"/>
                <a:gd name="T21" fmla="*/ 98 h 98"/>
                <a:gd name="T22" fmla="*/ 33 w 98"/>
                <a:gd name="T23" fmla="*/ 94 h 98"/>
                <a:gd name="T24" fmla="*/ 20 w 98"/>
                <a:gd name="T25" fmla="*/ 90 h 98"/>
                <a:gd name="T26" fmla="*/ 8 w 98"/>
                <a:gd name="T27" fmla="*/ 78 h 98"/>
                <a:gd name="T28" fmla="*/ 4 w 98"/>
                <a:gd name="T29" fmla="*/ 65 h 98"/>
                <a:gd name="T30" fmla="*/ 0 w 98"/>
                <a:gd name="T31" fmla="*/ 49 h 98"/>
                <a:gd name="T32" fmla="*/ 4 w 98"/>
                <a:gd name="T33" fmla="*/ 33 h 98"/>
                <a:gd name="T34" fmla="*/ 8 w 98"/>
                <a:gd name="T35" fmla="*/ 20 h 98"/>
                <a:gd name="T36" fmla="*/ 20 w 98"/>
                <a:gd name="T37" fmla="*/ 8 h 98"/>
                <a:gd name="T38" fmla="*/ 33 w 98"/>
                <a:gd name="T39" fmla="*/ 4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6" y="4"/>
                  </a:lnTo>
                  <a:lnTo>
                    <a:pt x="78" y="8"/>
                  </a:lnTo>
                  <a:lnTo>
                    <a:pt x="86" y="20"/>
                  </a:lnTo>
                  <a:lnTo>
                    <a:pt x="94" y="33"/>
                  </a:lnTo>
                  <a:lnTo>
                    <a:pt x="98" y="49"/>
                  </a:lnTo>
                  <a:lnTo>
                    <a:pt x="94" y="65"/>
                  </a:lnTo>
                  <a:lnTo>
                    <a:pt x="86" y="78"/>
                  </a:lnTo>
                  <a:lnTo>
                    <a:pt x="78" y="90"/>
                  </a:lnTo>
                  <a:lnTo>
                    <a:pt x="66" y="94"/>
                  </a:lnTo>
                  <a:lnTo>
                    <a:pt x="49" y="98"/>
                  </a:lnTo>
                  <a:lnTo>
                    <a:pt x="33" y="94"/>
                  </a:lnTo>
                  <a:lnTo>
                    <a:pt x="20" y="90"/>
                  </a:lnTo>
                  <a:lnTo>
                    <a:pt x="8" y="78"/>
                  </a:lnTo>
                  <a:lnTo>
                    <a:pt x="4" y="65"/>
                  </a:lnTo>
                  <a:lnTo>
                    <a:pt x="0" y="49"/>
                  </a:lnTo>
                  <a:lnTo>
                    <a:pt x="4" y="33"/>
                  </a:lnTo>
                  <a:lnTo>
                    <a:pt x="8" y="20"/>
                  </a:lnTo>
                  <a:lnTo>
                    <a:pt x="20" y="8"/>
                  </a:lnTo>
                  <a:lnTo>
                    <a:pt x="33" y="4"/>
                  </a:lnTo>
                  <a:lnTo>
                    <a:pt x="49" y="0"/>
                  </a:lnTo>
                  <a:close/>
                </a:path>
              </a:pathLst>
            </a:custGeom>
            <a:solidFill>
              <a:srgbClr val="00ACEC"/>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1" name="Freeform 1485"/>
            <p:cNvSpPr>
              <a:spLocks/>
            </p:cNvSpPr>
            <p:nvPr/>
          </p:nvSpPr>
          <p:spPr bwMode="auto">
            <a:xfrm>
              <a:off x="-870426" y="3289637"/>
              <a:ext cx="155575" cy="149225"/>
            </a:xfrm>
            <a:custGeom>
              <a:avLst/>
              <a:gdLst>
                <a:gd name="T0" fmla="*/ 49 w 98"/>
                <a:gd name="T1" fmla="*/ 0 h 94"/>
                <a:gd name="T2" fmla="*/ 66 w 98"/>
                <a:gd name="T3" fmla="*/ 0 h 94"/>
                <a:gd name="T4" fmla="*/ 78 w 98"/>
                <a:gd name="T5" fmla="*/ 8 h 94"/>
                <a:gd name="T6" fmla="*/ 86 w 98"/>
                <a:gd name="T7" fmla="*/ 17 h 94"/>
                <a:gd name="T8" fmla="*/ 94 w 98"/>
                <a:gd name="T9" fmla="*/ 33 h 94"/>
                <a:gd name="T10" fmla="*/ 98 w 98"/>
                <a:gd name="T11" fmla="*/ 49 h 94"/>
                <a:gd name="T12" fmla="*/ 94 w 98"/>
                <a:gd name="T13" fmla="*/ 62 h 94"/>
                <a:gd name="T14" fmla="*/ 86 w 98"/>
                <a:gd name="T15" fmla="*/ 78 h 94"/>
                <a:gd name="T16" fmla="*/ 78 w 98"/>
                <a:gd name="T17" fmla="*/ 86 h 94"/>
                <a:gd name="T18" fmla="*/ 66 w 98"/>
                <a:gd name="T19" fmla="*/ 94 h 94"/>
                <a:gd name="T20" fmla="*/ 49 w 98"/>
                <a:gd name="T21" fmla="*/ 94 h 94"/>
                <a:gd name="T22" fmla="*/ 33 w 98"/>
                <a:gd name="T23" fmla="*/ 94 h 94"/>
                <a:gd name="T24" fmla="*/ 20 w 98"/>
                <a:gd name="T25" fmla="*/ 86 h 94"/>
                <a:gd name="T26" fmla="*/ 8 w 98"/>
                <a:gd name="T27" fmla="*/ 78 h 94"/>
                <a:gd name="T28" fmla="*/ 4 w 98"/>
                <a:gd name="T29" fmla="*/ 62 h 94"/>
                <a:gd name="T30" fmla="*/ 0 w 98"/>
                <a:gd name="T31" fmla="*/ 49 h 94"/>
                <a:gd name="T32" fmla="*/ 4 w 98"/>
                <a:gd name="T33" fmla="*/ 33 h 94"/>
                <a:gd name="T34" fmla="*/ 8 w 98"/>
                <a:gd name="T35" fmla="*/ 17 h 94"/>
                <a:gd name="T36" fmla="*/ 20 w 98"/>
                <a:gd name="T37" fmla="*/ 8 h 94"/>
                <a:gd name="T38" fmla="*/ 33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6" y="0"/>
                  </a:lnTo>
                  <a:lnTo>
                    <a:pt x="78" y="8"/>
                  </a:lnTo>
                  <a:lnTo>
                    <a:pt x="86" y="17"/>
                  </a:lnTo>
                  <a:lnTo>
                    <a:pt x="94" y="33"/>
                  </a:lnTo>
                  <a:lnTo>
                    <a:pt x="98" y="49"/>
                  </a:lnTo>
                  <a:lnTo>
                    <a:pt x="94" y="62"/>
                  </a:lnTo>
                  <a:lnTo>
                    <a:pt x="86" y="78"/>
                  </a:lnTo>
                  <a:lnTo>
                    <a:pt x="78" y="86"/>
                  </a:lnTo>
                  <a:lnTo>
                    <a:pt x="66" y="94"/>
                  </a:lnTo>
                  <a:lnTo>
                    <a:pt x="49" y="94"/>
                  </a:lnTo>
                  <a:lnTo>
                    <a:pt x="33" y="94"/>
                  </a:lnTo>
                  <a:lnTo>
                    <a:pt x="20" y="86"/>
                  </a:lnTo>
                  <a:lnTo>
                    <a:pt x="8" y="78"/>
                  </a:lnTo>
                  <a:lnTo>
                    <a:pt x="4" y="62"/>
                  </a:lnTo>
                  <a:lnTo>
                    <a:pt x="0" y="49"/>
                  </a:lnTo>
                  <a:lnTo>
                    <a:pt x="4" y="33"/>
                  </a:lnTo>
                  <a:lnTo>
                    <a:pt x="8" y="17"/>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2" name="Freeform 1486"/>
            <p:cNvSpPr>
              <a:spLocks/>
            </p:cNvSpPr>
            <p:nvPr/>
          </p:nvSpPr>
          <p:spPr bwMode="auto">
            <a:xfrm>
              <a:off x="-1286351" y="3068974"/>
              <a:ext cx="155575" cy="155575"/>
            </a:xfrm>
            <a:custGeom>
              <a:avLst/>
              <a:gdLst>
                <a:gd name="T0" fmla="*/ 49 w 98"/>
                <a:gd name="T1" fmla="*/ 0 h 98"/>
                <a:gd name="T2" fmla="*/ 65 w 98"/>
                <a:gd name="T3" fmla="*/ 0 h 98"/>
                <a:gd name="T4" fmla="*/ 78 w 98"/>
                <a:gd name="T5" fmla="*/ 8 h 98"/>
                <a:gd name="T6" fmla="*/ 86 w 98"/>
                <a:gd name="T7" fmla="*/ 21 h 98"/>
                <a:gd name="T8" fmla="*/ 94 w 98"/>
                <a:gd name="T9" fmla="*/ 33 h 98"/>
                <a:gd name="T10" fmla="*/ 98 w 98"/>
                <a:gd name="T11" fmla="*/ 49 h 98"/>
                <a:gd name="T12" fmla="*/ 94 w 98"/>
                <a:gd name="T13" fmla="*/ 66 h 98"/>
                <a:gd name="T14" fmla="*/ 86 w 98"/>
                <a:gd name="T15" fmla="*/ 78 h 98"/>
                <a:gd name="T16" fmla="*/ 78 w 98"/>
                <a:gd name="T17" fmla="*/ 86 h 98"/>
                <a:gd name="T18" fmla="*/ 65 w 98"/>
                <a:gd name="T19" fmla="*/ 94 h 98"/>
                <a:gd name="T20" fmla="*/ 49 w 98"/>
                <a:gd name="T21" fmla="*/ 98 h 98"/>
                <a:gd name="T22" fmla="*/ 33 w 98"/>
                <a:gd name="T23" fmla="*/ 94 h 98"/>
                <a:gd name="T24" fmla="*/ 20 w 98"/>
                <a:gd name="T25" fmla="*/ 86 h 98"/>
                <a:gd name="T26" fmla="*/ 8 w 98"/>
                <a:gd name="T27" fmla="*/ 78 h 98"/>
                <a:gd name="T28" fmla="*/ 4 w 98"/>
                <a:gd name="T29" fmla="*/ 66 h 98"/>
                <a:gd name="T30" fmla="*/ 0 w 98"/>
                <a:gd name="T31" fmla="*/ 49 h 98"/>
                <a:gd name="T32" fmla="*/ 4 w 98"/>
                <a:gd name="T33" fmla="*/ 33 h 98"/>
                <a:gd name="T34" fmla="*/ 8 w 98"/>
                <a:gd name="T35" fmla="*/ 21 h 98"/>
                <a:gd name="T36" fmla="*/ 20 w 98"/>
                <a:gd name="T37" fmla="*/ 8 h 98"/>
                <a:gd name="T38" fmla="*/ 33 w 98"/>
                <a:gd name="T39" fmla="*/ 0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5" y="0"/>
                  </a:lnTo>
                  <a:lnTo>
                    <a:pt x="78" y="8"/>
                  </a:lnTo>
                  <a:lnTo>
                    <a:pt x="86" y="21"/>
                  </a:lnTo>
                  <a:lnTo>
                    <a:pt x="94" y="33"/>
                  </a:lnTo>
                  <a:lnTo>
                    <a:pt x="98" y="49"/>
                  </a:lnTo>
                  <a:lnTo>
                    <a:pt x="94" y="66"/>
                  </a:lnTo>
                  <a:lnTo>
                    <a:pt x="86" y="78"/>
                  </a:lnTo>
                  <a:lnTo>
                    <a:pt x="78" y="86"/>
                  </a:lnTo>
                  <a:lnTo>
                    <a:pt x="65" y="94"/>
                  </a:lnTo>
                  <a:lnTo>
                    <a:pt x="49" y="98"/>
                  </a:lnTo>
                  <a:lnTo>
                    <a:pt x="33" y="94"/>
                  </a:lnTo>
                  <a:lnTo>
                    <a:pt x="20" y="86"/>
                  </a:lnTo>
                  <a:lnTo>
                    <a:pt x="8" y="78"/>
                  </a:lnTo>
                  <a:lnTo>
                    <a:pt x="4" y="66"/>
                  </a:lnTo>
                  <a:lnTo>
                    <a:pt x="0" y="49"/>
                  </a:lnTo>
                  <a:lnTo>
                    <a:pt x="4" y="33"/>
                  </a:lnTo>
                  <a:lnTo>
                    <a:pt x="8" y="21"/>
                  </a:lnTo>
                  <a:lnTo>
                    <a:pt x="20" y="8"/>
                  </a:lnTo>
                  <a:lnTo>
                    <a:pt x="33" y="0"/>
                  </a:lnTo>
                  <a:lnTo>
                    <a:pt x="49" y="0"/>
                  </a:lnTo>
                  <a:close/>
                </a:path>
              </a:pathLst>
            </a:custGeom>
            <a:solidFill>
              <a:srgbClr val="00ACEC"/>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3" name="Freeform 1487"/>
            <p:cNvSpPr>
              <a:spLocks/>
            </p:cNvSpPr>
            <p:nvPr/>
          </p:nvSpPr>
          <p:spPr bwMode="auto">
            <a:xfrm>
              <a:off x="-1286351" y="3068974"/>
              <a:ext cx="155575" cy="155575"/>
            </a:xfrm>
            <a:custGeom>
              <a:avLst/>
              <a:gdLst>
                <a:gd name="T0" fmla="*/ 49 w 98"/>
                <a:gd name="T1" fmla="*/ 0 h 98"/>
                <a:gd name="T2" fmla="*/ 65 w 98"/>
                <a:gd name="T3" fmla="*/ 0 h 98"/>
                <a:gd name="T4" fmla="*/ 78 w 98"/>
                <a:gd name="T5" fmla="*/ 8 h 98"/>
                <a:gd name="T6" fmla="*/ 86 w 98"/>
                <a:gd name="T7" fmla="*/ 21 h 98"/>
                <a:gd name="T8" fmla="*/ 94 w 98"/>
                <a:gd name="T9" fmla="*/ 33 h 98"/>
                <a:gd name="T10" fmla="*/ 98 w 98"/>
                <a:gd name="T11" fmla="*/ 49 h 98"/>
                <a:gd name="T12" fmla="*/ 94 w 98"/>
                <a:gd name="T13" fmla="*/ 66 h 98"/>
                <a:gd name="T14" fmla="*/ 86 w 98"/>
                <a:gd name="T15" fmla="*/ 78 h 98"/>
                <a:gd name="T16" fmla="*/ 78 w 98"/>
                <a:gd name="T17" fmla="*/ 86 h 98"/>
                <a:gd name="T18" fmla="*/ 65 w 98"/>
                <a:gd name="T19" fmla="*/ 94 h 98"/>
                <a:gd name="T20" fmla="*/ 49 w 98"/>
                <a:gd name="T21" fmla="*/ 98 h 98"/>
                <a:gd name="T22" fmla="*/ 33 w 98"/>
                <a:gd name="T23" fmla="*/ 94 h 98"/>
                <a:gd name="T24" fmla="*/ 20 w 98"/>
                <a:gd name="T25" fmla="*/ 86 h 98"/>
                <a:gd name="T26" fmla="*/ 8 w 98"/>
                <a:gd name="T27" fmla="*/ 78 h 98"/>
                <a:gd name="T28" fmla="*/ 4 w 98"/>
                <a:gd name="T29" fmla="*/ 66 h 98"/>
                <a:gd name="T30" fmla="*/ 0 w 98"/>
                <a:gd name="T31" fmla="*/ 49 h 98"/>
                <a:gd name="T32" fmla="*/ 4 w 98"/>
                <a:gd name="T33" fmla="*/ 33 h 98"/>
                <a:gd name="T34" fmla="*/ 8 w 98"/>
                <a:gd name="T35" fmla="*/ 21 h 98"/>
                <a:gd name="T36" fmla="*/ 20 w 98"/>
                <a:gd name="T37" fmla="*/ 8 h 98"/>
                <a:gd name="T38" fmla="*/ 33 w 98"/>
                <a:gd name="T39" fmla="*/ 0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5" y="0"/>
                  </a:lnTo>
                  <a:lnTo>
                    <a:pt x="78" y="8"/>
                  </a:lnTo>
                  <a:lnTo>
                    <a:pt x="86" y="21"/>
                  </a:lnTo>
                  <a:lnTo>
                    <a:pt x="94" y="33"/>
                  </a:lnTo>
                  <a:lnTo>
                    <a:pt x="98" y="49"/>
                  </a:lnTo>
                  <a:lnTo>
                    <a:pt x="94" y="66"/>
                  </a:lnTo>
                  <a:lnTo>
                    <a:pt x="86" y="78"/>
                  </a:lnTo>
                  <a:lnTo>
                    <a:pt x="78" y="86"/>
                  </a:lnTo>
                  <a:lnTo>
                    <a:pt x="65" y="94"/>
                  </a:lnTo>
                  <a:lnTo>
                    <a:pt x="49" y="98"/>
                  </a:lnTo>
                  <a:lnTo>
                    <a:pt x="33" y="94"/>
                  </a:lnTo>
                  <a:lnTo>
                    <a:pt x="20" y="86"/>
                  </a:lnTo>
                  <a:lnTo>
                    <a:pt x="8" y="78"/>
                  </a:lnTo>
                  <a:lnTo>
                    <a:pt x="4" y="66"/>
                  </a:lnTo>
                  <a:lnTo>
                    <a:pt x="0" y="49"/>
                  </a:lnTo>
                  <a:lnTo>
                    <a:pt x="4" y="33"/>
                  </a:lnTo>
                  <a:lnTo>
                    <a:pt x="8" y="21"/>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4" name="Freeform 1488"/>
            <p:cNvSpPr>
              <a:spLocks/>
            </p:cNvSpPr>
            <p:nvPr/>
          </p:nvSpPr>
          <p:spPr bwMode="auto">
            <a:xfrm>
              <a:off x="-870426" y="2848312"/>
              <a:ext cx="155575" cy="155575"/>
            </a:xfrm>
            <a:custGeom>
              <a:avLst/>
              <a:gdLst>
                <a:gd name="T0" fmla="*/ 49 w 98"/>
                <a:gd name="T1" fmla="*/ 0 h 98"/>
                <a:gd name="T2" fmla="*/ 66 w 98"/>
                <a:gd name="T3" fmla="*/ 4 h 98"/>
                <a:gd name="T4" fmla="*/ 78 w 98"/>
                <a:gd name="T5" fmla="*/ 8 h 98"/>
                <a:gd name="T6" fmla="*/ 86 w 98"/>
                <a:gd name="T7" fmla="*/ 20 h 98"/>
                <a:gd name="T8" fmla="*/ 94 w 98"/>
                <a:gd name="T9" fmla="*/ 33 h 98"/>
                <a:gd name="T10" fmla="*/ 98 w 98"/>
                <a:gd name="T11" fmla="*/ 49 h 98"/>
                <a:gd name="T12" fmla="*/ 94 w 98"/>
                <a:gd name="T13" fmla="*/ 65 h 98"/>
                <a:gd name="T14" fmla="*/ 86 w 98"/>
                <a:gd name="T15" fmla="*/ 78 h 98"/>
                <a:gd name="T16" fmla="*/ 78 w 98"/>
                <a:gd name="T17" fmla="*/ 90 h 98"/>
                <a:gd name="T18" fmla="*/ 66 w 98"/>
                <a:gd name="T19" fmla="*/ 94 h 98"/>
                <a:gd name="T20" fmla="*/ 49 w 98"/>
                <a:gd name="T21" fmla="*/ 98 h 98"/>
                <a:gd name="T22" fmla="*/ 33 w 98"/>
                <a:gd name="T23" fmla="*/ 94 h 98"/>
                <a:gd name="T24" fmla="*/ 20 w 98"/>
                <a:gd name="T25" fmla="*/ 90 h 98"/>
                <a:gd name="T26" fmla="*/ 8 w 98"/>
                <a:gd name="T27" fmla="*/ 78 h 98"/>
                <a:gd name="T28" fmla="*/ 4 w 98"/>
                <a:gd name="T29" fmla="*/ 65 h 98"/>
                <a:gd name="T30" fmla="*/ 0 w 98"/>
                <a:gd name="T31" fmla="*/ 49 h 98"/>
                <a:gd name="T32" fmla="*/ 4 w 98"/>
                <a:gd name="T33" fmla="*/ 33 h 98"/>
                <a:gd name="T34" fmla="*/ 8 w 98"/>
                <a:gd name="T35" fmla="*/ 20 h 98"/>
                <a:gd name="T36" fmla="*/ 20 w 98"/>
                <a:gd name="T37" fmla="*/ 8 h 98"/>
                <a:gd name="T38" fmla="*/ 33 w 98"/>
                <a:gd name="T39" fmla="*/ 4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6" y="4"/>
                  </a:lnTo>
                  <a:lnTo>
                    <a:pt x="78" y="8"/>
                  </a:lnTo>
                  <a:lnTo>
                    <a:pt x="86" y="20"/>
                  </a:lnTo>
                  <a:lnTo>
                    <a:pt x="94" y="33"/>
                  </a:lnTo>
                  <a:lnTo>
                    <a:pt x="98" y="49"/>
                  </a:lnTo>
                  <a:lnTo>
                    <a:pt x="94" y="65"/>
                  </a:lnTo>
                  <a:lnTo>
                    <a:pt x="86" y="78"/>
                  </a:lnTo>
                  <a:lnTo>
                    <a:pt x="78" y="90"/>
                  </a:lnTo>
                  <a:lnTo>
                    <a:pt x="66" y="94"/>
                  </a:lnTo>
                  <a:lnTo>
                    <a:pt x="49" y="98"/>
                  </a:lnTo>
                  <a:lnTo>
                    <a:pt x="33" y="94"/>
                  </a:lnTo>
                  <a:lnTo>
                    <a:pt x="20" y="90"/>
                  </a:lnTo>
                  <a:lnTo>
                    <a:pt x="8" y="78"/>
                  </a:lnTo>
                  <a:lnTo>
                    <a:pt x="4" y="65"/>
                  </a:lnTo>
                  <a:lnTo>
                    <a:pt x="0" y="49"/>
                  </a:lnTo>
                  <a:lnTo>
                    <a:pt x="4" y="33"/>
                  </a:lnTo>
                  <a:lnTo>
                    <a:pt x="8" y="20"/>
                  </a:lnTo>
                  <a:lnTo>
                    <a:pt x="20" y="8"/>
                  </a:lnTo>
                  <a:lnTo>
                    <a:pt x="33" y="4"/>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5" name="Freeform 1489"/>
            <p:cNvSpPr>
              <a:spLocks/>
            </p:cNvSpPr>
            <p:nvPr/>
          </p:nvSpPr>
          <p:spPr bwMode="auto">
            <a:xfrm>
              <a:off x="-1110139" y="3173749"/>
              <a:ext cx="227013" cy="155575"/>
            </a:xfrm>
            <a:custGeom>
              <a:avLst/>
              <a:gdLst>
                <a:gd name="T0" fmla="*/ 12 w 143"/>
                <a:gd name="T1" fmla="*/ 0 h 98"/>
                <a:gd name="T2" fmla="*/ 16 w 143"/>
                <a:gd name="T3" fmla="*/ 0 h 98"/>
                <a:gd name="T4" fmla="*/ 143 w 143"/>
                <a:gd name="T5" fmla="*/ 65 h 98"/>
                <a:gd name="T6" fmla="*/ 143 w 143"/>
                <a:gd name="T7" fmla="*/ 69 h 98"/>
                <a:gd name="T8" fmla="*/ 143 w 143"/>
                <a:gd name="T9" fmla="*/ 69 h 98"/>
                <a:gd name="T10" fmla="*/ 135 w 143"/>
                <a:gd name="T11" fmla="*/ 81 h 98"/>
                <a:gd name="T12" fmla="*/ 131 w 143"/>
                <a:gd name="T13" fmla="*/ 94 h 98"/>
                <a:gd name="T14" fmla="*/ 126 w 143"/>
                <a:gd name="T15" fmla="*/ 98 h 98"/>
                <a:gd name="T16" fmla="*/ 126 w 143"/>
                <a:gd name="T17" fmla="*/ 98 h 98"/>
                <a:gd name="T18" fmla="*/ 0 w 143"/>
                <a:gd name="T19" fmla="*/ 28 h 98"/>
                <a:gd name="T20" fmla="*/ 0 w 143"/>
                <a:gd name="T21" fmla="*/ 28 h 98"/>
                <a:gd name="T22" fmla="*/ 0 w 143"/>
                <a:gd name="T23" fmla="*/ 24 h 98"/>
                <a:gd name="T24" fmla="*/ 8 w 143"/>
                <a:gd name="T25" fmla="*/ 12 h 98"/>
                <a:gd name="T26" fmla="*/ 12 w 143"/>
                <a:gd name="T27" fmla="*/ 0 h 98"/>
                <a:gd name="T28" fmla="*/ 12 w 143"/>
                <a:gd name="T2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8">
                  <a:moveTo>
                    <a:pt x="12" y="0"/>
                  </a:moveTo>
                  <a:lnTo>
                    <a:pt x="16" y="0"/>
                  </a:lnTo>
                  <a:lnTo>
                    <a:pt x="143" y="65"/>
                  </a:lnTo>
                  <a:lnTo>
                    <a:pt x="143" y="69"/>
                  </a:lnTo>
                  <a:lnTo>
                    <a:pt x="143" y="69"/>
                  </a:lnTo>
                  <a:lnTo>
                    <a:pt x="135" y="81"/>
                  </a:lnTo>
                  <a:lnTo>
                    <a:pt x="131" y="94"/>
                  </a:lnTo>
                  <a:lnTo>
                    <a:pt x="126" y="98"/>
                  </a:lnTo>
                  <a:lnTo>
                    <a:pt x="126" y="98"/>
                  </a:lnTo>
                  <a:lnTo>
                    <a:pt x="0" y="28"/>
                  </a:lnTo>
                  <a:lnTo>
                    <a:pt x="0" y="28"/>
                  </a:lnTo>
                  <a:lnTo>
                    <a:pt x="0" y="24"/>
                  </a:lnTo>
                  <a:lnTo>
                    <a:pt x="8" y="12"/>
                  </a:lnTo>
                  <a:lnTo>
                    <a:pt x="12" y="0"/>
                  </a:lnTo>
                  <a:lnTo>
                    <a:pt x="12"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6" name="Freeform 1490"/>
            <p:cNvSpPr>
              <a:spLocks/>
            </p:cNvSpPr>
            <p:nvPr/>
          </p:nvSpPr>
          <p:spPr bwMode="auto">
            <a:xfrm>
              <a:off x="-1110139" y="2965787"/>
              <a:ext cx="227013" cy="155575"/>
            </a:xfrm>
            <a:custGeom>
              <a:avLst/>
              <a:gdLst>
                <a:gd name="T0" fmla="*/ 126 w 143"/>
                <a:gd name="T1" fmla="*/ 0 h 98"/>
                <a:gd name="T2" fmla="*/ 131 w 143"/>
                <a:gd name="T3" fmla="*/ 0 h 98"/>
                <a:gd name="T4" fmla="*/ 135 w 143"/>
                <a:gd name="T5" fmla="*/ 12 h 98"/>
                <a:gd name="T6" fmla="*/ 143 w 143"/>
                <a:gd name="T7" fmla="*/ 24 h 98"/>
                <a:gd name="T8" fmla="*/ 143 w 143"/>
                <a:gd name="T9" fmla="*/ 28 h 98"/>
                <a:gd name="T10" fmla="*/ 143 w 143"/>
                <a:gd name="T11" fmla="*/ 28 h 98"/>
                <a:gd name="T12" fmla="*/ 16 w 143"/>
                <a:gd name="T13" fmla="*/ 98 h 98"/>
                <a:gd name="T14" fmla="*/ 12 w 143"/>
                <a:gd name="T15" fmla="*/ 98 h 98"/>
                <a:gd name="T16" fmla="*/ 12 w 143"/>
                <a:gd name="T17" fmla="*/ 98 h 98"/>
                <a:gd name="T18" fmla="*/ 8 w 143"/>
                <a:gd name="T19" fmla="*/ 81 h 98"/>
                <a:gd name="T20" fmla="*/ 0 w 143"/>
                <a:gd name="T21" fmla="*/ 69 h 98"/>
                <a:gd name="T22" fmla="*/ 0 w 143"/>
                <a:gd name="T23" fmla="*/ 69 h 98"/>
                <a:gd name="T24" fmla="*/ 0 w 143"/>
                <a:gd name="T25" fmla="*/ 65 h 98"/>
                <a:gd name="T26" fmla="*/ 126 w 143"/>
                <a:gd name="T27" fmla="*/ 0 h 98"/>
                <a:gd name="T28" fmla="*/ 126 w 143"/>
                <a:gd name="T2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8">
                  <a:moveTo>
                    <a:pt x="126" y="0"/>
                  </a:moveTo>
                  <a:lnTo>
                    <a:pt x="131" y="0"/>
                  </a:lnTo>
                  <a:lnTo>
                    <a:pt x="135" y="12"/>
                  </a:lnTo>
                  <a:lnTo>
                    <a:pt x="143" y="24"/>
                  </a:lnTo>
                  <a:lnTo>
                    <a:pt x="143" y="28"/>
                  </a:lnTo>
                  <a:lnTo>
                    <a:pt x="143" y="28"/>
                  </a:lnTo>
                  <a:lnTo>
                    <a:pt x="16" y="98"/>
                  </a:lnTo>
                  <a:lnTo>
                    <a:pt x="12" y="98"/>
                  </a:lnTo>
                  <a:lnTo>
                    <a:pt x="12" y="98"/>
                  </a:lnTo>
                  <a:lnTo>
                    <a:pt x="8" y="81"/>
                  </a:lnTo>
                  <a:lnTo>
                    <a:pt x="0" y="69"/>
                  </a:lnTo>
                  <a:lnTo>
                    <a:pt x="0" y="69"/>
                  </a:lnTo>
                  <a:lnTo>
                    <a:pt x="0" y="65"/>
                  </a:lnTo>
                  <a:lnTo>
                    <a:pt x="126" y="0"/>
                  </a:lnTo>
                  <a:lnTo>
                    <a:pt x="126"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57" name="Group 156"/>
          <p:cNvGrpSpPr/>
          <p:nvPr/>
        </p:nvGrpSpPr>
        <p:grpSpPr>
          <a:xfrm>
            <a:off x="9906864" y="1220075"/>
            <a:ext cx="392069" cy="430652"/>
            <a:chOff x="-529737" y="2570340"/>
            <a:chExt cx="323510" cy="355346"/>
          </a:xfrm>
        </p:grpSpPr>
        <p:grpSp>
          <p:nvGrpSpPr>
            <p:cNvPr id="158" name="Group 157"/>
            <p:cNvGrpSpPr/>
            <p:nvPr/>
          </p:nvGrpSpPr>
          <p:grpSpPr>
            <a:xfrm>
              <a:off x="-426919" y="2632499"/>
              <a:ext cx="117876" cy="172510"/>
              <a:chOff x="3318669" y="4056442"/>
              <a:chExt cx="434975" cy="636587"/>
            </a:xfrm>
          </p:grpSpPr>
          <p:sp>
            <p:nvSpPr>
              <p:cNvPr id="160" name="Freeform 830"/>
              <p:cNvSpPr>
                <a:spLocks noEditPoints="1"/>
              </p:cNvSpPr>
              <p:nvPr/>
            </p:nvSpPr>
            <p:spPr bwMode="auto">
              <a:xfrm>
                <a:off x="3318669" y="4388229"/>
                <a:ext cx="434975" cy="304800"/>
              </a:xfrm>
              <a:custGeom>
                <a:avLst/>
                <a:gdLst>
                  <a:gd name="T0" fmla="*/ 139 w 274"/>
                  <a:gd name="T1" fmla="*/ 49 h 192"/>
                  <a:gd name="T2" fmla="*/ 127 w 274"/>
                  <a:gd name="T3" fmla="*/ 49 h 192"/>
                  <a:gd name="T4" fmla="*/ 119 w 274"/>
                  <a:gd name="T5" fmla="*/ 57 h 192"/>
                  <a:gd name="T6" fmla="*/ 115 w 274"/>
                  <a:gd name="T7" fmla="*/ 65 h 192"/>
                  <a:gd name="T8" fmla="*/ 110 w 274"/>
                  <a:gd name="T9" fmla="*/ 74 h 192"/>
                  <a:gd name="T10" fmla="*/ 115 w 274"/>
                  <a:gd name="T11" fmla="*/ 86 h 192"/>
                  <a:gd name="T12" fmla="*/ 119 w 274"/>
                  <a:gd name="T13" fmla="*/ 98 h 192"/>
                  <a:gd name="T14" fmla="*/ 123 w 274"/>
                  <a:gd name="T15" fmla="*/ 98 h 192"/>
                  <a:gd name="T16" fmla="*/ 123 w 274"/>
                  <a:gd name="T17" fmla="*/ 143 h 192"/>
                  <a:gd name="T18" fmla="*/ 123 w 274"/>
                  <a:gd name="T19" fmla="*/ 143 h 192"/>
                  <a:gd name="T20" fmla="*/ 123 w 274"/>
                  <a:gd name="T21" fmla="*/ 147 h 192"/>
                  <a:gd name="T22" fmla="*/ 151 w 274"/>
                  <a:gd name="T23" fmla="*/ 147 h 192"/>
                  <a:gd name="T24" fmla="*/ 151 w 274"/>
                  <a:gd name="T25" fmla="*/ 143 h 192"/>
                  <a:gd name="T26" fmla="*/ 155 w 274"/>
                  <a:gd name="T27" fmla="*/ 143 h 192"/>
                  <a:gd name="T28" fmla="*/ 155 w 274"/>
                  <a:gd name="T29" fmla="*/ 98 h 192"/>
                  <a:gd name="T30" fmla="*/ 155 w 274"/>
                  <a:gd name="T31" fmla="*/ 98 h 192"/>
                  <a:gd name="T32" fmla="*/ 164 w 274"/>
                  <a:gd name="T33" fmla="*/ 86 h 192"/>
                  <a:gd name="T34" fmla="*/ 164 w 274"/>
                  <a:gd name="T35" fmla="*/ 74 h 192"/>
                  <a:gd name="T36" fmla="*/ 164 w 274"/>
                  <a:gd name="T37" fmla="*/ 65 h 192"/>
                  <a:gd name="T38" fmla="*/ 155 w 274"/>
                  <a:gd name="T39" fmla="*/ 57 h 192"/>
                  <a:gd name="T40" fmla="*/ 147 w 274"/>
                  <a:gd name="T41" fmla="*/ 49 h 192"/>
                  <a:gd name="T42" fmla="*/ 139 w 274"/>
                  <a:gd name="T43" fmla="*/ 49 h 192"/>
                  <a:gd name="T44" fmla="*/ 4 w 274"/>
                  <a:gd name="T45" fmla="*/ 0 h 192"/>
                  <a:gd name="T46" fmla="*/ 270 w 274"/>
                  <a:gd name="T47" fmla="*/ 0 h 192"/>
                  <a:gd name="T48" fmla="*/ 274 w 274"/>
                  <a:gd name="T49" fmla="*/ 0 h 192"/>
                  <a:gd name="T50" fmla="*/ 274 w 274"/>
                  <a:gd name="T51" fmla="*/ 4 h 192"/>
                  <a:gd name="T52" fmla="*/ 274 w 274"/>
                  <a:gd name="T53" fmla="*/ 188 h 192"/>
                  <a:gd name="T54" fmla="*/ 274 w 274"/>
                  <a:gd name="T55" fmla="*/ 192 h 192"/>
                  <a:gd name="T56" fmla="*/ 270 w 274"/>
                  <a:gd name="T57" fmla="*/ 192 h 192"/>
                  <a:gd name="T58" fmla="*/ 8 w 274"/>
                  <a:gd name="T59" fmla="*/ 192 h 192"/>
                  <a:gd name="T60" fmla="*/ 4 w 274"/>
                  <a:gd name="T61" fmla="*/ 192 h 192"/>
                  <a:gd name="T62" fmla="*/ 0 w 274"/>
                  <a:gd name="T63" fmla="*/ 188 h 192"/>
                  <a:gd name="T64" fmla="*/ 0 w 274"/>
                  <a:gd name="T65" fmla="*/ 4 h 192"/>
                  <a:gd name="T66" fmla="*/ 4 w 274"/>
                  <a:gd name="T67" fmla="*/ 0 h 192"/>
                  <a:gd name="T68" fmla="*/ 4 w 274"/>
                  <a:gd name="T6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4" h="192">
                    <a:moveTo>
                      <a:pt x="139" y="49"/>
                    </a:moveTo>
                    <a:lnTo>
                      <a:pt x="127" y="49"/>
                    </a:lnTo>
                    <a:lnTo>
                      <a:pt x="119" y="57"/>
                    </a:lnTo>
                    <a:lnTo>
                      <a:pt x="115" y="65"/>
                    </a:lnTo>
                    <a:lnTo>
                      <a:pt x="110" y="74"/>
                    </a:lnTo>
                    <a:lnTo>
                      <a:pt x="115" y="86"/>
                    </a:lnTo>
                    <a:lnTo>
                      <a:pt x="119" y="98"/>
                    </a:lnTo>
                    <a:lnTo>
                      <a:pt x="123" y="98"/>
                    </a:lnTo>
                    <a:lnTo>
                      <a:pt x="123" y="143"/>
                    </a:lnTo>
                    <a:lnTo>
                      <a:pt x="123" y="143"/>
                    </a:lnTo>
                    <a:lnTo>
                      <a:pt x="123" y="147"/>
                    </a:lnTo>
                    <a:lnTo>
                      <a:pt x="151" y="147"/>
                    </a:lnTo>
                    <a:lnTo>
                      <a:pt x="151" y="143"/>
                    </a:lnTo>
                    <a:lnTo>
                      <a:pt x="155" y="143"/>
                    </a:lnTo>
                    <a:lnTo>
                      <a:pt x="155" y="98"/>
                    </a:lnTo>
                    <a:lnTo>
                      <a:pt x="155" y="98"/>
                    </a:lnTo>
                    <a:lnTo>
                      <a:pt x="164" y="86"/>
                    </a:lnTo>
                    <a:lnTo>
                      <a:pt x="164" y="74"/>
                    </a:lnTo>
                    <a:lnTo>
                      <a:pt x="164" y="65"/>
                    </a:lnTo>
                    <a:lnTo>
                      <a:pt x="155" y="57"/>
                    </a:lnTo>
                    <a:lnTo>
                      <a:pt x="147" y="49"/>
                    </a:lnTo>
                    <a:lnTo>
                      <a:pt x="139" y="49"/>
                    </a:lnTo>
                    <a:close/>
                    <a:moveTo>
                      <a:pt x="4" y="0"/>
                    </a:moveTo>
                    <a:lnTo>
                      <a:pt x="270" y="0"/>
                    </a:lnTo>
                    <a:lnTo>
                      <a:pt x="274" y="0"/>
                    </a:lnTo>
                    <a:lnTo>
                      <a:pt x="274" y="4"/>
                    </a:lnTo>
                    <a:lnTo>
                      <a:pt x="274" y="188"/>
                    </a:lnTo>
                    <a:lnTo>
                      <a:pt x="274" y="192"/>
                    </a:lnTo>
                    <a:lnTo>
                      <a:pt x="270" y="192"/>
                    </a:lnTo>
                    <a:lnTo>
                      <a:pt x="8" y="192"/>
                    </a:lnTo>
                    <a:lnTo>
                      <a:pt x="4" y="192"/>
                    </a:lnTo>
                    <a:lnTo>
                      <a:pt x="0" y="188"/>
                    </a:lnTo>
                    <a:lnTo>
                      <a:pt x="0" y="4"/>
                    </a:lnTo>
                    <a:lnTo>
                      <a:pt x="4" y="0"/>
                    </a:lnTo>
                    <a:lnTo>
                      <a:pt x="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1" name="Freeform 831"/>
              <p:cNvSpPr>
                <a:spLocks/>
              </p:cNvSpPr>
              <p:nvPr/>
            </p:nvSpPr>
            <p:spPr bwMode="auto">
              <a:xfrm>
                <a:off x="3363912" y="4056442"/>
                <a:ext cx="344488" cy="285750"/>
              </a:xfrm>
              <a:custGeom>
                <a:avLst/>
                <a:gdLst>
                  <a:gd name="T0" fmla="*/ 110 w 217"/>
                  <a:gd name="T1" fmla="*/ 0 h 180"/>
                  <a:gd name="T2" fmla="*/ 151 w 217"/>
                  <a:gd name="T3" fmla="*/ 8 h 180"/>
                  <a:gd name="T4" fmla="*/ 184 w 217"/>
                  <a:gd name="T5" fmla="*/ 33 h 180"/>
                  <a:gd name="T6" fmla="*/ 208 w 217"/>
                  <a:gd name="T7" fmla="*/ 66 h 180"/>
                  <a:gd name="T8" fmla="*/ 217 w 217"/>
                  <a:gd name="T9" fmla="*/ 111 h 180"/>
                  <a:gd name="T10" fmla="*/ 217 w 217"/>
                  <a:gd name="T11" fmla="*/ 180 h 180"/>
                  <a:gd name="T12" fmla="*/ 217 w 217"/>
                  <a:gd name="T13" fmla="*/ 180 h 180"/>
                  <a:gd name="T14" fmla="*/ 167 w 217"/>
                  <a:gd name="T15" fmla="*/ 180 h 180"/>
                  <a:gd name="T16" fmla="*/ 167 w 217"/>
                  <a:gd name="T17" fmla="*/ 180 h 180"/>
                  <a:gd name="T18" fmla="*/ 167 w 217"/>
                  <a:gd name="T19" fmla="*/ 106 h 180"/>
                  <a:gd name="T20" fmla="*/ 163 w 217"/>
                  <a:gd name="T21" fmla="*/ 90 h 180"/>
                  <a:gd name="T22" fmla="*/ 155 w 217"/>
                  <a:gd name="T23" fmla="*/ 74 h 180"/>
                  <a:gd name="T24" fmla="*/ 143 w 217"/>
                  <a:gd name="T25" fmla="*/ 61 h 180"/>
                  <a:gd name="T26" fmla="*/ 126 w 217"/>
                  <a:gd name="T27" fmla="*/ 53 h 180"/>
                  <a:gd name="T28" fmla="*/ 110 w 217"/>
                  <a:gd name="T29" fmla="*/ 53 h 180"/>
                  <a:gd name="T30" fmla="*/ 90 w 217"/>
                  <a:gd name="T31" fmla="*/ 53 h 180"/>
                  <a:gd name="T32" fmla="*/ 77 w 217"/>
                  <a:gd name="T33" fmla="*/ 61 h 180"/>
                  <a:gd name="T34" fmla="*/ 65 w 217"/>
                  <a:gd name="T35" fmla="*/ 74 h 180"/>
                  <a:gd name="T36" fmla="*/ 57 w 217"/>
                  <a:gd name="T37" fmla="*/ 90 h 180"/>
                  <a:gd name="T38" fmla="*/ 53 w 217"/>
                  <a:gd name="T39" fmla="*/ 111 h 180"/>
                  <a:gd name="T40" fmla="*/ 53 w 217"/>
                  <a:gd name="T41" fmla="*/ 180 h 180"/>
                  <a:gd name="T42" fmla="*/ 49 w 217"/>
                  <a:gd name="T43" fmla="*/ 180 h 180"/>
                  <a:gd name="T44" fmla="*/ 4 w 217"/>
                  <a:gd name="T45" fmla="*/ 180 h 180"/>
                  <a:gd name="T46" fmla="*/ 0 w 217"/>
                  <a:gd name="T47" fmla="*/ 180 h 180"/>
                  <a:gd name="T48" fmla="*/ 0 w 217"/>
                  <a:gd name="T49" fmla="*/ 106 h 180"/>
                  <a:gd name="T50" fmla="*/ 8 w 217"/>
                  <a:gd name="T51" fmla="*/ 66 h 180"/>
                  <a:gd name="T52" fmla="*/ 32 w 217"/>
                  <a:gd name="T53" fmla="*/ 33 h 180"/>
                  <a:gd name="T54" fmla="*/ 69 w 217"/>
                  <a:gd name="T55" fmla="*/ 8 h 180"/>
                  <a:gd name="T56" fmla="*/ 110 w 217"/>
                  <a:gd name="T57"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7" h="180">
                    <a:moveTo>
                      <a:pt x="110" y="0"/>
                    </a:moveTo>
                    <a:lnTo>
                      <a:pt x="151" y="8"/>
                    </a:lnTo>
                    <a:lnTo>
                      <a:pt x="184" y="33"/>
                    </a:lnTo>
                    <a:lnTo>
                      <a:pt x="208" y="66"/>
                    </a:lnTo>
                    <a:lnTo>
                      <a:pt x="217" y="111"/>
                    </a:lnTo>
                    <a:lnTo>
                      <a:pt x="217" y="180"/>
                    </a:lnTo>
                    <a:lnTo>
                      <a:pt x="217" y="180"/>
                    </a:lnTo>
                    <a:lnTo>
                      <a:pt x="167" y="180"/>
                    </a:lnTo>
                    <a:lnTo>
                      <a:pt x="167" y="180"/>
                    </a:lnTo>
                    <a:lnTo>
                      <a:pt x="167" y="106"/>
                    </a:lnTo>
                    <a:lnTo>
                      <a:pt x="163" y="90"/>
                    </a:lnTo>
                    <a:lnTo>
                      <a:pt x="155" y="74"/>
                    </a:lnTo>
                    <a:lnTo>
                      <a:pt x="143" y="61"/>
                    </a:lnTo>
                    <a:lnTo>
                      <a:pt x="126" y="53"/>
                    </a:lnTo>
                    <a:lnTo>
                      <a:pt x="110" y="53"/>
                    </a:lnTo>
                    <a:lnTo>
                      <a:pt x="90" y="53"/>
                    </a:lnTo>
                    <a:lnTo>
                      <a:pt x="77" y="61"/>
                    </a:lnTo>
                    <a:lnTo>
                      <a:pt x="65" y="74"/>
                    </a:lnTo>
                    <a:lnTo>
                      <a:pt x="57" y="90"/>
                    </a:lnTo>
                    <a:lnTo>
                      <a:pt x="53" y="111"/>
                    </a:lnTo>
                    <a:lnTo>
                      <a:pt x="53" y="180"/>
                    </a:lnTo>
                    <a:lnTo>
                      <a:pt x="49" y="180"/>
                    </a:lnTo>
                    <a:lnTo>
                      <a:pt x="4" y="180"/>
                    </a:lnTo>
                    <a:lnTo>
                      <a:pt x="0" y="180"/>
                    </a:lnTo>
                    <a:lnTo>
                      <a:pt x="0" y="106"/>
                    </a:lnTo>
                    <a:lnTo>
                      <a:pt x="8" y="66"/>
                    </a:lnTo>
                    <a:lnTo>
                      <a:pt x="32" y="33"/>
                    </a:lnTo>
                    <a:lnTo>
                      <a:pt x="69" y="8"/>
                    </a:lnTo>
                    <a:lnTo>
                      <a:pt x="11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sp>
          <p:nvSpPr>
            <p:cNvPr id="159" name="Freeform 1494"/>
            <p:cNvSpPr>
              <a:spLocks noEditPoints="1"/>
            </p:cNvSpPr>
            <p:nvPr/>
          </p:nvSpPr>
          <p:spPr bwMode="auto">
            <a:xfrm>
              <a:off x="-529737" y="2570340"/>
              <a:ext cx="323510" cy="355346"/>
            </a:xfrm>
            <a:custGeom>
              <a:avLst/>
              <a:gdLst>
                <a:gd name="T0" fmla="*/ 188 w 376"/>
                <a:gd name="T1" fmla="*/ 24 h 413"/>
                <a:gd name="T2" fmla="*/ 28 w 376"/>
                <a:gd name="T3" fmla="*/ 65 h 413"/>
                <a:gd name="T4" fmla="*/ 24 w 376"/>
                <a:gd name="T5" fmla="*/ 65 h 413"/>
                <a:gd name="T6" fmla="*/ 24 w 376"/>
                <a:gd name="T7" fmla="*/ 225 h 413"/>
                <a:gd name="T8" fmla="*/ 28 w 376"/>
                <a:gd name="T9" fmla="*/ 245 h 413"/>
                <a:gd name="T10" fmla="*/ 36 w 376"/>
                <a:gd name="T11" fmla="*/ 266 h 413"/>
                <a:gd name="T12" fmla="*/ 69 w 376"/>
                <a:gd name="T13" fmla="*/ 311 h 413"/>
                <a:gd name="T14" fmla="*/ 110 w 376"/>
                <a:gd name="T15" fmla="*/ 344 h 413"/>
                <a:gd name="T16" fmla="*/ 151 w 376"/>
                <a:gd name="T17" fmla="*/ 368 h 413"/>
                <a:gd name="T18" fmla="*/ 188 w 376"/>
                <a:gd name="T19" fmla="*/ 385 h 413"/>
                <a:gd name="T20" fmla="*/ 188 w 376"/>
                <a:gd name="T21" fmla="*/ 385 h 413"/>
                <a:gd name="T22" fmla="*/ 229 w 376"/>
                <a:gd name="T23" fmla="*/ 368 h 413"/>
                <a:gd name="T24" fmla="*/ 270 w 376"/>
                <a:gd name="T25" fmla="*/ 344 h 413"/>
                <a:gd name="T26" fmla="*/ 307 w 376"/>
                <a:gd name="T27" fmla="*/ 311 h 413"/>
                <a:gd name="T28" fmla="*/ 339 w 376"/>
                <a:gd name="T29" fmla="*/ 266 h 413"/>
                <a:gd name="T30" fmla="*/ 348 w 376"/>
                <a:gd name="T31" fmla="*/ 254 h 413"/>
                <a:gd name="T32" fmla="*/ 352 w 376"/>
                <a:gd name="T33" fmla="*/ 241 h 413"/>
                <a:gd name="T34" fmla="*/ 352 w 376"/>
                <a:gd name="T35" fmla="*/ 225 h 413"/>
                <a:gd name="T36" fmla="*/ 352 w 376"/>
                <a:gd name="T37" fmla="*/ 65 h 413"/>
                <a:gd name="T38" fmla="*/ 352 w 376"/>
                <a:gd name="T39" fmla="*/ 65 h 413"/>
                <a:gd name="T40" fmla="*/ 188 w 376"/>
                <a:gd name="T41" fmla="*/ 24 h 413"/>
                <a:gd name="T42" fmla="*/ 188 w 376"/>
                <a:gd name="T43" fmla="*/ 24 h 413"/>
                <a:gd name="T44" fmla="*/ 188 w 376"/>
                <a:gd name="T45" fmla="*/ 0 h 413"/>
                <a:gd name="T46" fmla="*/ 188 w 376"/>
                <a:gd name="T47" fmla="*/ 0 h 413"/>
                <a:gd name="T48" fmla="*/ 376 w 376"/>
                <a:gd name="T49" fmla="*/ 45 h 413"/>
                <a:gd name="T50" fmla="*/ 376 w 376"/>
                <a:gd name="T51" fmla="*/ 49 h 413"/>
                <a:gd name="T52" fmla="*/ 376 w 376"/>
                <a:gd name="T53" fmla="*/ 225 h 413"/>
                <a:gd name="T54" fmla="*/ 376 w 376"/>
                <a:gd name="T55" fmla="*/ 245 h 413"/>
                <a:gd name="T56" fmla="*/ 372 w 376"/>
                <a:gd name="T57" fmla="*/ 262 h 413"/>
                <a:gd name="T58" fmla="*/ 364 w 376"/>
                <a:gd name="T59" fmla="*/ 278 h 413"/>
                <a:gd name="T60" fmla="*/ 343 w 376"/>
                <a:gd name="T61" fmla="*/ 311 h 413"/>
                <a:gd name="T62" fmla="*/ 307 w 376"/>
                <a:gd name="T63" fmla="*/ 344 h 413"/>
                <a:gd name="T64" fmla="*/ 262 w 376"/>
                <a:gd name="T65" fmla="*/ 380 h 413"/>
                <a:gd name="T66" fmla="*/ 192 w 376"/>
                <a:gd name="T67" fmla="*/ 413 h 413"/>
                <a:gd name="T68" fmla="*/ 188 w 376"/>
                <a:gd name="T69" fmla="*/ 413 h 413"/>
                <a:gd name="T70" fmla="*/ 188 w 376"/>
                <a:gd name="T71" fmla="*/ 413 h 413"/>
                <a:gd name="T72" fmla="*/ 184 w 376"/>
                <a:gd name="T73" fmla="*/ 413 h 413"/>
                <a:gd name="T74" fmla="*/ 118 w 376"/>
                <a:gd name="T75" fmla="*/ 380 h 413"/>
                <a:gd name="T76" fmla="*/ 69 w 376"/>
                <a:gd name="T77" fmla="*/ 344 h 413"/>
                <a:gd name="T78" fmla="*/ 36 w 376"/>
                <a:gd name="T79" fmla="*/ 311 h 413"/>
                <a:gd name="T80" fmla="*/ 16 w 376"/>
                <a:gd name="T81" fmla="*/ 278 h 413"/>
                <a:gd name="T82" fmla="*/ 8 w 376"/>
                <a:gd name="T83" fmla="*/ 262 h 413"/>
                <a:gd name="T84" fmla="*/ 0 w 376"/>
                <a:gd name="T85" fmla="*/ 245 h 413"/>
                <a:gd name="T86" fmla="*/ 0 w 376"/>
                <a:gd name="T87" fmla="*/ 225 h 413"/>
                <a:gd name="T88" fmla="*/ 0 w 376"/>
                <a:gd name="T89" fmla="*/ 49 h 413"/>
                <a:gd name="T90" fmla="*/ 4 w 376"/>
                <a:gd name="T91" fmla="*/ 45 h 413"/>
                <a:gd name="T92" fmla="*/ 188 w 376"/>
                <a:gd name="T93" fmla="*/ 0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76" h="413">
                  <a:moveTo>
                    <a:pt x="188" y="24"/>
                  </a:moveTo>
                  <a:lnTo>
                    <a:pt x="28" y="65"/>
                  </a:lnTo>
                  <a:lnTo>
                    <a:pt x="24" y="65"/>
                  </a:lnTo>
                  <a:lnTo>
                    <a:pt x="24" y="225"/>
                  </a:lnTo>
                  <a:lnTo>
                    <a:pt x="28" y="245"/>
                  </a:lnTo>
                  <a:lnTo>
                    <a:pt x="36" y="266"/>
                  </a:lnTo>
                  <a:lnTo>
                    <a:pt x="69" y="311"/>
                  </a:lnTo>
                  <a:lnTo>
                    <a:pt x="110" y="344"/>
                  </a:lnTo>
                  <a:lnTo>
                    <a:pt x="151" y="368"/>
                  </a:lnTo>
                  <a:lnTo>
                    <a:pt x="188" y="385"/>
                  </a:lnTo>
                  <a:lnTo>
                    <a:pt x="188" y="385"/>
                  </a:lnTo>
                  <a:lnTo>
                    <a:pt x="229" y="368"/>
                  </a:lnTo>
                  <a:lnTo>
                    <a:pt x="270" y="344"/>
                  </a:lnTo>
                  <a:lnTo>
                    <a:pt x="307" y="311"/>
                  </a:lnTo>
                  <a:lnTo>
                    <a:pt x="339" y="266"/>
                  </a:lnTo>
                  <a:lnTo>
                    <a:pt x="348" y="254"/>
                  </a:lnTo>
                  <a:lnTo>
                    <a:pt x="352" y="241"/>
                  </a:lnTo>
                  <a:lnTo>
                    <a:pt x="352" y="225"/>
                  </a:lnTo>
                  <a:lnTo>
                    <a:pt x="352" y="65"/>
                  </a:lnTo>
                  <a:lnTo>
                    <a:pt x="352" y="65"/>
                  </a:lnTo>
                  <a:lnTo>
                    <a:pt x="188" y="24"/>
                  </a:lnTo>
                  <a:lnTo>
                    <a:pt x="188" y="24"/>
                  </a:lnTo>
                  <a:close/>
                  <a:moveTo>
                    <a:pt x="188" y="0"/>
                  </a:moveTo>
                  <a:lnTo>
                    <a:pt x="188" y="0"/>
                  </a:lnTo>
                  <a:lnTo>
                    <a:pt x="376" y="45"/>
                  </a:lnTo>
                  <a:lnTo>
                    <a:pt x="376" y="49"/>
                  </a:lnTo>
                  <a:lnTo>
                    <a:pt x="376" y="225"/>
                  </a:lnTo>
                  <a:lnTo>
                    <a:pt x="376" y="245"/>
                  </a:lnTo>
                  <a:lnTo>
                    <a:pt x="372" y="262"/>
                  </a:lnTo>
                  <a:lnTo>
                    <a:pt x="364" y="278"/>
                  </a:lnTo>
                  <a:lnTo>
                    <a:pt x="343" y="311"/>
                  </a:lnTo>
                  <a:lnTo>
                    <a:pt x="307" y="344"/>
                  </a:lnTo>
                  <a:lnTo>
                    <a:pt x="262" y="380"/>
                  </a:lnTo>
                  <a:lnTo>
                    <a:pt x="192" y="413"/>
                  </a:lnTo>
                  <a:lnTo>
                    <a:pt x="188" y="413"/>
                  </a:lnTo>
                  <a:lnTo>
                    <a:pt x="188" y="413"/>
                  </a:lnTo>
                  <a:lnTo>
                    <a:pt x="184" y="413"/>
                  </a:lnTo>
                  <a:lnTo>
                    <a:pt x="118" y="380"/>
                  </a:lnTo>
                  <a:lnTo>
                    <a:pt x="69" y="344"/>
                  </a:lnTo>
                  <a:lnTo>
                    <a:pt x="36" y="311"/>
                  </a:lnTo>
                  <a:lnTo>
                    <a:pt x="16" y="278"/>
                  </a:lnTo>
                  <a:lnTo>
                    <a:pt x="8" y="262"/>
                  </a:lnTo>
                  <a:lnTo>
                    <a:pt x="0" y="245"/>
                  </a:lnTo>
                  <a:lnTo>
                    <a:pt x="0" y="225"/>
                  </a:lnTo>
                  <a:lnTo>
                    <a:pt x="0" y="49"/>
                  </a:lnTo>
                  <a:lnTo>
                    <a:pt x="4" y="45"/>
                  </a:lnTo>
                  <a:lnTo>
                    <a:pt x="188"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62" name="Group 161"/>
          <p:cNvGrpSpPr/>
          <p:nvPr/>
        </p:nvGrpSpPr>
        <p:grpSpPr>
          <a:xfrm>
            <a:off x="4270235" y="1236757"/>
            <a:ext cx="409799" cy="413969"/>
            <a:chOff x="6175375" y="4086225"/>
            <a:chExt cx="623888" cy="630238"/>
          </a:xfrm>
        </p:grpSpPr>
        <p:sp>
          <p:nvSpPr>
            <p:cNvPr id="163" name="Freeform 1478"/>
            <p:cNvSpPr>
              <a:spLocks/>
            </p:cNvSpPr>
            <p:nvPr/>
          </p:nvSpPr>
          <p:spPr bwMode="auto">
            <a:xfrm>
              <a:off x="6597650" y="4164013"/>
              <a:ext cx="180975" cy="287338"/>
            </a:xfrm>
            <a:custGeom>
              <a:avLst/>
              <a:gdLst>
                <a:gd name="T0" fmla="*/ 8 w 114"/>
                <a:gd name="T1" fmla="*/ 0 h 181"/>
                <a:gd name="T2" fmla="*/ 49 w 114"/>
                <a:gd name="T3" fmla="*/ 25 h 181"/>
                <a:gd name="T4" fmla="*/ 82 w 114"/>
                <a:gd name="T5" fmla="*/ 66 h 181"/>
                <a:gd name="T6" fmla="*/ 106 w 114"/>
                <a:gd name="T7" fmla="*/ 111 h 181"/>
                <a:gd name="T8" fmla="*/ 114 w 114"/>
                <a:gd name="T9" fmla="*/ 164 h 181"/>
                <a:gd name="T10" fmla="*/ 110 w 114"/>
                <a:gd name="T11" fmla="*/ 181 h 181"/>
                <a:gd name="T12" fmla="*/ 110 w 114"/>
                <a:gd name="T13" fmla="*/ 181 h 181"/>
                <a:gd name="T14" fmla="*/ 110 w 114"/>
                <a:gd name="T15" fmla="*/ 181 h 181"/>
                <a:gd name="T16" fmla="*/ 98 w 114"/>
                <a:gd name="T17" fmla="*/ 176 h 181"/>
                <a:gd name="T18" fmla="*/ 90 w 114"/>
                <a:gd name="T19" fmla="*/ 176 h 181"/>
                <a:gd name="T20" fmla="*/ 86 w 114"/>
                <a:gd name="T21" fmla="*/ 172 h 181"/>
                <a:gd name="T22" fmla="*/ 86 w 114"/>
                <a:gd name="T23" fmla="*/ 164 h 181"/>
                <a:gd name="T24" fmla="*/ 78 w 114"/>
                <a:gd name="T25" fmla="*/ 107 h 181"/>
                <a:gd name="T26" fmla="*/ 45 w 114"/>
                <a:gd name="T27" fmla="*/ 58 h 181"/>
                <a:gd name="T28" fmla="*/ 0 w 114"/>
                <a:gd name="T29" fmla="*/ 25 h 181"/>
                <a:gd name="T30" fmla="*/ 0 w 114"/>
                <a:gd name="T31" fmla="*/ 21 h 181"/>
                <a:gd name="T32" fmla="*/ 4 w 114"/>
                <a:gd name="T33" fmla="*/ 13 h 181"/>
                <a:gd name="T34" fmla="*/ 4 w 114"/>
                <a:gd name="T35" fmla="*/ 0 h 181"/>
                <a:gd name="T36" fmla="*/ 4 w 114"/>
                <a:gd name="T37" fmla="*/ 0 h 181"/>
                <a:gd name="T38" fmla="*/ 8 w 114"/>
                <a:gd name="T3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4" h="181">
                  <a:moveTo>
                    <a:pt x="8" y="0"/>
                  </a:moveTo>
                  <a:lnTo>
                    <a:pt x="49" y="25"/>
                  </a:lnTo>
                  <a:lnTo>
                    <a:pt x="82" y="66"/>
                  </a:lnTo>
                  <a:lnTo>
                    <a:pt x="106" y="111"/>
                  </a:lnTo>
                  <a:lnTo>
                    <a:pt x="114" y="164"/>
                  </a:lnTo>
                  <a:lnTo>
                    <a:pt x="110" y="181"/>
                  </a:lnTo>
                  <a:lnTo>
                    <a:pt x="110" y="181"/>
                  </a:lnTo>
                  <a:lnTo>
                    <a:pt x="110" y="181"/>
                  </a:lnTo>
                  <a:lnTo>
                    <a:pt x="98" y="176"/>
                  </a:lnTo>
                  <a:lnTo>
                    <a:pt x="90" y="176"/>
                  </a:lnTo>
                  <a:lnTo>
                    <a:pt x="86" y="172"/>
                  </a:lnTo>
                  <a:lnTo>
                    <a:pt x="86" y="164"/>
                  </a:lnTo>
                  <a:lnTo>
                    <a:pt x="78" y="107"/>
                  </a:lnTo>
                  <a:lnTo>
                    <a:pt x="45" y="58"/>
                  </a:lnTo>
                  <a:lnTo>
                    <a:pt x="0" y="25"/>
                  </a:lnTo>
                  <a:lnTo>
                    <a:pt x="0" y="21"/>
                  </a:lnTo>
                  <a:lnTo>
                    <a:pt x="4" y="13"/>
                  </a:lnTo>
                  <a:lnTo>
                    <a:pt x="4" y="0"/>
                  </a:lnTo>
                  <a:lnTo>
                    <a:pt x="4" y="0"/>
                  </a:lnTo>
                  <a:lnTo>
                    <a:pt x="8"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4" name="Freeform 1479"/>
            <p:cNvSpPr>
              <a:spLocks/>
            </p:cNvSpPr>
            <p:nvPr/>
          </p:nvSpPr>
          <p:spPr bwMode="auto">
            <a:xfrm>
              <a:off x="6194425" y="4164013"/>
              <a:ext cx="182563" cy="287338"/>
            </a:xfrm>
            <a:custGeom>
              <a:avLst/>
              <a:gdLst>
                <a:gd name="T0" fmla="*/ 106 w 115"/>
                <a:gd name="T1" fmla="*/ 0 h 181"/>
                <a:gd name="T2" fmla="*/ 106 w 115"/>
                <a:gd name="T3" fmla="*/ 0 h 181"/>
                <a:gd name="T4" fmla="*/ 110 w 115"/>
                <a:gd name="T5" fmla="*/ 0 h 181"/>
                <a:gd name="T6" fmla="*/ 110 w 115"/>
                <a:gd name="T7" fmla="*/ 13 h 181"/>
                <a:gd name="T8" fmla="*/ 115 w 115"/>
                <a:gd name="T9" fmla="*/ 21 h 181"/>
                <a:gd name="T10" fmla="*/ 110 w 115"/>
                <a:gd name="T11" fmla="*/ 25 h 181"/>
                <a:gd name="T12" fmla="*/ 70 w 115"/>
                <a:gd name="T13" fmla="*/ 58 h 181"/>
                <a:gd name="T14" fmla="*/ 37 w 115"/>
                <a:gd name="T15" fmla="*/ 107 h 181"/>
                <a:gd name="T16" fmla="*/ 29 w 115"/>
                <a:gd name="T17" fmla="*/ 164 h 181"/>
                <a:gd name="T18" fmla="*/ 29 w 115"/>
                <a:gd name="T19" fmla="*/ 172 h 181"/>
                <a:gd name="T20" fmla="*/ 24 w 115"/>
                <a:gd name="T21" fmla="*/ 172 h 181"/>
                <a:gd name="T22" fmla="*/ 16 w 115"/>
                <a:gd name="T23" fmla="*/ 176 h 181"/>
                <a:gd name="T24" fmla="*/ 4 w 115"/>
                <a:gd name="T25" fmla="*/ 181 h 181"/>
                <a:gd name="T26" fmla="*/ 4 w 115"/>
                <a:gd name="T27" fmla="*/ 181 h 181"/>
                <a:gd name="T28" fmla="*/ 0 w 115"/>
                <a:gd name="T29" fmla="*/ 181 h 181"/>
                <a:gd name="T30" fmla="*/ 0 w 115"/>
                <a:gd name="T31" fmla="*/ 164 h 181"/>
                <a:gd name="T32" fmla="*/ 8 w 115"/>
                <a:gd name="T33" fmla="*/ 111 h 181"/>
                <a:gd name="T34" fmla="*/ 29 w 115"/>
                <a:gd name="T35" fmla="*/ 66 h 181"/>
                <a:gd name="T36" fmla="*/ 65 w 115"/>
                <a:gd name="T37" fmla="*/ 25 h 181"/>
                <a:gd name="T38" fmla="*/ 106 w 115"/>
                <a:gd name="T3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5" h="181">
                  <a:moveTo>
                    <a:pt x="106" y="0"/>
                  </a:moveTo>
                  <a:lnTo>
                    <a:pt x="106" y="0"/>
                  </a:lnTo>
                  <a:lnTo>
                    <a:pt x="110" y="0"/>
                  </a:lnTo>
                  <a:lnTo>
                    <a:pt x="110" y="13"/>
                  </a:lnTo>
                  <a:lnTo>
                    <a:pt x="115" y="21"/>
                  </a:lnTo>
                  <a:lnTo>
                    <a:pt x="110" y="25"/>
                  </a:lnTo>
                  <a:lnTo>
                    <a:pt x="70" y="58"/>
                  </a:lnTo>
                  <a:lnTo>
                    <a:pt x="37" y="107"/>
                  </a:lnTo>
                  <a:lnTo>
                    <a:pt x="29" y="164"/>
                  </a:lnTo>
                  <a:lnTo>
                    <a:pt x="29" y="172"/>
                  </a:lnTo>
                  <a:lnTo>
                    <a:pt x="24" y="172"/>
                  </a:lnTo>
                  <a:lnTo>
                    <a:pt x="16" y="176"/>
                  </a:lnTo>
                  <a:lnTo>
                    <a:pt x="4" y="181"/>
                  </a:lnTo>
                  <a:lnTo>
                    <a:pt x="4" y="181"/>
                  </a:lnTo>
                  <a:lnTo>
                    <a:pt x="0" y="181"/>
                  </a:lnTo>
                  <a:lnTo>
                    <a:pt x="0" y="164"/>
                  </a:lnTo>
                  <a:lnTo>
                    <a:pt x="8" y="111"/>
                  </a:lnTo>
                  <a:lnTo>
                    <a:pt x="29" y="66"/>
                  </a:lnTo>
                  <a:lnTo>
                    <a:pt x="65" y="25"/>
                  </a:lnTo>
                  <a:lnTo>
                    <a:pt x="106"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5" name="Freeform 1480"/>
            <p:cNvSpPr>
              <a:spLocks/>
            </p:cNvSpPr>
            <p:nvPr/>
          </p:nvSpPr>
          <p:spPr bwMode="auto">
            <a:xfrm>
              <a:off x="6318250" y="4632325"/>
              <a:ext cx="338138" cy="84138"/>
            </a:xfrm>
            <a:custGeom>
              <a:avLst/>
              <a:gdLst>
                <a:gd name="T0" fmla="*/ 20 w 213"/>
                <a:gd name="T1" fmla="*/ 0 h 53"/>
                <a:gd name="T2" fmla="*/ 61 w 213"/>
                <a:gd name="T3" fmla="*/ 21 h 53"/>
                <a:gd name="T4" fmla="*/ 106 w 213"/>
                <a:gd name="T5" fmla="*/ 25 h 53"/>
                <a:gd name="T6" fmla="*/ 151 w 213"/>
                <a:gd name="T7" fmla="*/ 21 h 53"/>
                <a:gd name="T8" fmla="*/ 192 w 213"/>
                <a:gd name="T9" fmla="*/ 0 h 53"/>
                <a:gd name="T10" fmla="*/ 196 w 213"/>
                <a:gd name="T11" fmla="*/ 0 h 53"/>
                <a:gd name="T12" fmla="*/ 200 w 213"/>
                <a:gd name="T13" fmla="*/ 8 h 53"/>
                <a:gd name="T14" fmla="*/ 213 w 213"/>
                <a:gd name="T15" fmla="*/ 17 h 53"/>
                <a:gd name="T16" fmla="*/ 213 w 213"/>
                <a:gd name="T17" fmla="*/ 17 h 53"/>
                <a:gd name="T18" fmla="*/ 213 w 213"/>
                <a:gd name="T19" fmla="*/ 21 h 53"/>
                <a:gd name="T20" fmla="*/ 163 w 213"/>
                <a:gd name="T21" fmla="*/ 45 h 53"/>
                <a:gd name="T22" fmla="*/ 106 w 213"/>
                <a:gd name="T23" fmla="*/ 53 h 53"/>
                <a:gd name="T24" fmla="*/ 49 w 213"/>
                <a:gd name="T25" fmla="*/ 45 h 53"/>
                <a:gd name="T26" fmla="*/ 0 w 213"/>
                <a:gd name="T27" fmla="*/ 21 h 53"/>
                <a:gd name="T28" fmla="*/ 0 w 213"/>
                <a:gd name="T29" fmla="*/ 17 h 53"/>
                <a:gd name="T30" fmla="*/ 0 w 213"/>
                <a:gd name="T31" fmla="*/ 17 h 53"/>
                <a:gd name="T32" fmla="*/ 8 w 213"/>
                <a:gd name="T33" fmla="*/ 8 h 53"/>
                <a:gd name="T34" fmla="*/ 16 w 213"/>
                <a:gd name="T35" fmla="*/ 0 h 53"/>
                <a:gd name="T36" fmla="*/ 20 w 213"/>
                <a:gd name="T37"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3" h="53">
                  <a:moveTo>
                    <a:pt x="20" y="0"/>
                  </a:moveTo>
                  <a:lnTo>
                    <a:pt x="61" y="21"/>
                  </a:lnTo>
                  <a:lnTo>
                    <a:pt x="106" y="25"/>
                  </a:lnTo>
                  <a:lnTo>
                    <a:pt x="151" y="21"/>
                  </a:lnTo>
                  <a:lnTo>
                    <a:pt x="192" y="0"/>
                  </a:lnTo>
                  <a:lnTo>
                    <a:pt x="196" y="0"/>
                  </a:lnTo>
                  <a:lnTo>
                    <a:pt x="200" y="8"/>
                  </a:lnTo>
                  <a:lnTo>
                    <a:pt x="213" y="17"/>
                  </a:lnTo>
                  <a:lnTo>
                    <a:pt x="213" y="17"/>
                  </a:lnTo>
                  <a:lnTo>
                    <a:pt x="213" y="21"/>
                  </a:lnTo>
                  <a:lnTo>
                    <a:pt x="163" y="45"/>
                  </a:lnTo>
                  <a:lnTo>
                    <a:pt x="106" y="53"/>
                  </a:lnTo>
                  <a:lnTo>
                    <a:pt x="49" y="45"/>
                  </a:lnTo>
                  <a:lnTo>
                    <a:pt x="0" y="21"/>
                  </a:lnTo>
                  <a:lnTo>
                    <a:pt x="0" y="17"/>
                  </a:lnTo>
                  <a:lnTo>
                    <a:pt x="0" y="17"/>
                  </a:lnTo>
                  <a:lnTo>
                    <a:pt x="8" y="8"/>
                  </a:lnTo>
                  <a:lnTo>
                    <a:pt x="16" y="0"/>
                  </a:lnTo>
                  <a:lnTo>
                    <a:pt x="2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6" name="Freeform 1481"/>
            <p:cNvSpPr>
              <a:spLocks/>
            </p:cNvSpPr>
            <p:nvPr/>
          </p:nvSpPr>
          <p:spPr bwMode="auto">
            <a:xfrm>
              <a:off x="6408738" y="4086225"/>
              <a:ext cx="155575" cy="149225"/>
            </a:xfrm>
            <a:custGeom>
              <a:avLst/>
              <a:gdLst>
                <a:gd name="T0" fmla="*/ 49 w 98"/>
                <a:gd name="T1" fmla="*/ 0 h 94"/>
                <a:gd name="T2" fmla="*/ 66 w 98"/>
                <a:gd name="T3" fmla="*/ 0 h 94"/>
                <a:gd name="T4" fmla="*/ 78 w 98"/>
                <a:gd name="T5" fmla="*/ 8 h 94"/>
                <a:gd name="T6" fmla="*/ 90 w 98"/>
                <a:gd name="T7" fmla="*/ 17 h 94"/>
                <a:gd name="T8" fmla="*/ 94 w 98"/>
                <a:gd name="T9" fmla="*/ 33 h 94"/>
                <a:gd name="T10" fmla="*/ 98 w 98"/>
                <a:gd name="T11" fmla="*/ 49 h 94"/>
                <a:gd name="T12" fmla="*/ 94 w 98"/>
                <a:gd name="T13" fmla="*/ 62 h 94"/>
                <a:gd name="T14" fmla="*/ 90 w 98"/>
                <a:gd name="T15" fmla="*/ 78 h 94"/>
                <a:gd name="T16" fmla="*/ 78 w 98"/>
                <a:gd name="T17" fmla="*/ 86 h 94"/>
                <a:gd name="T18" fmla="*/ 66 w 98"/>
                <a:gd name="T19" fmla="*/ 94 h 94"/>
                <a:gd name="T20" fmla="*/ 49 w 98"/>
                <a:gd name="T21" fmla="*/ 94 h 94"/>
                <a:gd name="T22" fmla="*/ 33 w 98"/>
                <a:gd name="T23" fmla="*/ 94 h 94"/>
                <a:gd name="T24" fmla="*/ 20 w 98"/>
                <a:gd name="T25" fmla="*/ 86 h 94"/>
                <a:gd name="T26" fmla="*/ 8 w 98"/>
                <a:gd name="T27" fmla="*/ 78 h 94"/>
                <a:gd name="T28" fmla="*/ 4 w 98"/>
                <a:gd name="T29" fmla="*/ 62 h 94"/>
                <a:gd name="T30" fmla="*/ 0 w 98"/>
                <a:gd name="T31" fmla="*/ 49 h 94"/>
                <a:gd name="T32" fmla="*/ 4 w 98"/>
                <a:gd name="T33" fmla="*/ 33 h 94"/>
                <a:gd name="T34" fmla="*/ 8 w 98"/>
                <a:gd name="T35" fmla="*/ 17 h 94"/>
                <a:gd name="T36" fmla="*/ 20 w 98"/>
                <a:gd name="T37" fmla="*/ 8 h 94"/>
                <a:gd name="T38" fmla="*/ 33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6" y="0"/>
                  </a:lnTo>
                  <a:lnTo>
                    <a:pt x="78" y="8"/>
                  </a:lnTo>
                  <a:lnTo>
                    <a:pt x="90" y="17"/>
                  </a:lnTo>
                  <a:lnTo>
                    <a:pt x="94" y="33"/>
                  </a:lnTo>
                  <a:lnTo>
                    <a:pt x="98" y="49"/>
                  </a:lnTo>
                  <a:lnTo>
                    <a:pt x="94" y="62"/>
                  </a:lnTo>
                  <a:lnTo>
                    <a:pt x="90" y="78"/>
                  </a:lnTo>
                  <a:lnTo>
                    <a:pt x="78" y="86"/>
                  </a:lnTo>
                  <a:lnTo>
                    <a:pt x="66" y="94"/>
                  </a:lnTo>
                  <a:lnTo>
                    <a:pt x="49" y="94"/>
                  </a:lnTo>
                  <a:lnTo>
                    <a:pt x="33" y="94"/>
                  </a:lnTo>
                  <a:lnTo>
                    <a:pt x="20" y="86"/>
                  </a:lnTo>
                  <a:lnTo>
                    <a:pt x="8" y="78"/>
                  </a:lnTo>
                  <a:lnTo>
                    <a:pt x="4" y="62"/>
                  </a:lnTo>
                  <a:lnTo>
                    <a:pt x="0" y="49"/>
                  </a:lnTo>
                  <a:lnTo>
                    <a:pt x="4" y="33"/>
                  </a:lnTo>
                  <a:lnTo>
                    <a:pt x="8" y="17"/>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7" name="Freeform 1482"/>
            <p:cNvSpPr>
              <a:spLocks/>
            </p:cNvSpPr>
            <p:nvPr/>
          </p:nvSpPr>
          <p:spPr bwMode="auto">
            <a:xfrm>
              <a:off x="6642100" y="4483100"/>
              <a:ext cx="157163" cy="155575"/>
            </a:xfrm>
            <a:custGeom>
              <a:avLst/>
              <a:gdLst>
                <a:gd name="T0" fmla="*/ 50 w 99"/>
                <a:gd name="T1" fmla="*/ 0 h 98"/>
                <a:gd name="T2" fmla="*/ 62 w 99"/>
                <a:gd name="T3" fmla="*/ 0 h 98"/>
                <a:gd name="T4" fmla="*/ 78 w 99"/>
                <a:gd name="T5" fmla="*/ 8 h 98"/>
                <a:gd name="T6" fmla="*/ 86 w 99"/>
                <a:gd name="T7" fmla="*/ 20 h 98"/>
                <a:gd name="T8" fmla="*/ 95 w 99"/>
                <a:gd name="T9" fmla="*/ 33 h 98"/>
                <a:gd name="T10" fmla="*/ 99 w 99"/>
                <a:gd name="T11" fmla="*/ 49 h 98"/>
                <a:gd name="T12" fmla="*/ 95 w 99"/>
                <a:gd name="T13" fmla="*/ 61 h 98"/>
                <a:gd name="T14" fmla="*/ 86 w 99"/>
                <a:gd name="T15" fmla="*/ 78 h 98"/>
                <a:gd name="T16" fmla="*/ 78 w 99"/>
                <a:gd name="T17" fmla="*/ 86 h 98"/>
                <a:gd name="T18" fmla="*/ 62 w 99"/>
                <a:gd name="T19" fmla="*/ 94 h 98"/>
                <a:gd name="T20" fmla="*/ 50 w 99"/>
                <a:gd name="T21" fmla="*/ 98 h 98"/>
                <a:gd name="T22" fmla="*/ 33 w 99"/>
                <a:gd name="T23" fmla="*/ 94 h 98"/>
                <a:gd name="T24" fmla="*/ 21 w 99"/>
                <a:gd name="T25" fmla="*/ 86 h 98"/>
                <a:gd name="T26" fmla="*/ 9 w 99"/>
                <a:gd name="T27" fmla="*/ 78 h 98"/>
                <a:gd name="T28" fmla="*/ 0 w 99"/>
                <a:gd name="T29" fmla="*/ 61 h 98"/>
                <a:gd name="T30" fmla="*/ 0 w 99"/>
                <a:gd name="T31" fmla="*/ 49 h 98"/>
                <a:gd name="T32" fmla="*/ 0 w 99"/>
                <a:gd name="T33" fmla="*/ 33 h 98"/>
                <a:gd name="T34" fmla="*/ 9 w 99"/>
                <a:gd name="T35" fmla="*/ 20 h 98"/>
                <a:gd name="T36" fmla="*/ 21 w 99"/>
                <a:gd name="T37" fmla="*/ 8 h 98"/>
                <a:gd name="T38" fmla="*/ 33 w 99"/>
                <a:gd name="T39" fmla="*/ 0 h 98"/>
                <a:gd name="T40" fmla="*/ 50 w 99"/>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9" h="98">
                  <a:moveTo>
                    <a:pt x="50" y="0"/>
                  </a:moveTo>
                  <a:lnTo>
                    <a:pt x="62" y="0"/>
                  </a:lnTo>
                  <a:lnTo>
                    <a:pt x="78" y="8"/>
                  </a:lnTo>
                  <a:lnTo>
                    <a:pt x="86" y="20"/>
                  </a:lnTo>
                  <a:lnTo>
                    <a:pt x="95" y="33"/>
                  </a:lnTo>
                  <a:lnTo>
                    <a:pt x="99" y="49"/>
                  </a:lnTo>
                  <a:lnTo>
                    <a:pt x="95" y="61"/>
                  </a:lnTo>
                  <a:lnTo>
                    <a:pt x="86" y="78"/>
                  </a:lnTo>
                  <a:lnTo>
                    <a:pt x="78" y="86"/>
                  </a:lnTo>
                  <a:lnTo>
                    <a:pt x="62" y="94"/>
                  </a:lnTo>
                  <a:lnTo>
                    <a:pt x="50" y="98"/>
                  </a:lnTo>
                  <a:lnTo>
                    <a:pt x="33" y="94"/>
                  </a:lnTo>
                  <a:lnTo>
                    <a:pt x="21" y="86"/>
                  </a:lnTo>
                  <a:lnTo>
                    <a:pt x="9" y="78"/>
                  </a:lnTo>
                  <a:lnTo>
                    <a:pt x="0" y="61"/>
                  </a:lnTo>
                  <a:lnTo>
                    <a:pt x="0" y="49"/>
                  </a:lnTo>
                  <a:lnTo>
                    <a:pt x="0" y="33"/>
                  </a:lnTo>
                  <a:lnTo>
                    <a:pt x="9" y="20"/>
                  </a:lnTo>
                  <a:lnTo>
                    <a:pt x="21" y="8"/>
                  </a:lnTo>
                  <a:lnTo>
                    <a:pt x="33" y="0"/>
                  </a:lnTo>
                  <a:lnTo>
                    <a:pt x="50"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8" name="Freeform 1483"/>
            <p:cNvSpPr>
              <a:spLocks/>
            </p:cNvSpPr>
            <p:nvPr/>
          </p:nvSpPr>
          <p:spPr bwMode="auto">
            <a:xfrm>
              <a:off x="6175375" y="4483100"/>
              <a:ext cx="155575" cy="149225"/>
            </a:xfrm>
            <a:custGeom>
              <a:avLst/>
              <a:gdLst>
                <a:gd name="T0" fmla="*/ 49 w 98"/>
                <a:gd name="T1" fmla="*/ 0 h 94"/>
                <a:gd name="T2" fmla="*/ 65 w 98"/>
                <a:gd name="T3" fmla="*/ 0 h 94"/>
                <a:gd name="T4" fmla="*/ 77 w 98"/>
                <a:gd name="T5" fmla="*/ 8 h 94"/>
                <a:gd name="T6" fmla="*/ 90 w 98"/>
                <a:gd name="T7" fmla="*/ 20 h 94"/>
                <a:gd name="T8" fmla="*/ 98 w 98"/>
                <a:gd name="T9" fmla="*/ 33 h 94"/>
                <a:gd name="T10" fmla="*/ 98 w 98"/>
                <a:gd name="T11" fmla="*/ 49 h 94"/>
                <a:gd name="T12" fmla="*/ 98 w 98"/>
                <a:gd name="T13" fmla="*/ 61 h 94"/>
                <a:gd name="T14" fmla="*/ 90 w 98"/>
                <a:gd name="T15" fmla="*/ 78 h 94"/>
                <a:gd name="T16" fmla="*/ 77 w 98"/>
                <a:gd name="T17" fmla="*/ 86 h 94"/>
                <a:gd name="T18" fmla="*/ 65 w 98"/>
                <a:gd name="T19" fmla="*/ 94 h 94"/>
                <a:gd name="T20" fmla="*/ 49 w 98"/>
                <a:gd name="T21" fmla="*/ 94 h 94"/>
                <a:gd name="T22" fmla="*/ 32 w 98"/>
                <a:gd name="T23" fmla="*/ 94 h 94"/>
                <a:gd name="T24" fmla="*/ 20 w 98"/>
                <a:gd name="T25" fmla="*/ 86 h 94"/>
                <a:gd name="T26" fmla="*/ 12 w 98"/>
                <a:gd name="T27" fmla="*/ 78 h 94"/>
                <a:gd name="T28" fmla="*/ 4 w 98"/>
                <a:gd name="T29" fmla="*/ 61 h 94"/>
                <a:gd name="T30" fmla="*/ 0 w 98"/>
                <a:gd name="T31" fmla="*/ 49 h 94"/>
                <a:gd name="T32" fmla="*/ 4 w 98"/>
                <a:gd name="T33" fmla="*/ 33 h 94"/>
                <a:gd name="T34" fmla="*/ 12 w 98"/>
                <a:gd name="T35" fmla="*/ 20 h 94"/>
                <a:gd name="T36" fmla="*/ 20 w 98"/>
                <a:gd name="T37" fmla="*/ 8 h 94"/>
                <a:gd name="T38" fmla="*/ 32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5" y="0"/>
                  </a:lnTo>
                  <a:lnTo>
                    <a:pt x="77" y="8"/>
                  </a:lnTo>
                  <a:lnTo>
                    <a:pt x="90" y="20"/>
                  </a:lnTo>
                  <a:lnTo>
                    <a:pt x="98" y="33"/>
                  </a:lnTo>
                  <a:lnTo>
                    <a:pt x="98" y="49"/>
                  </a:lnTo>
                  <a:lnTo>
                    <a:pt x="98" y="61"/>
                  </a:lnTo>
                  <a:lnTo>
                    <a:pt x="90" y="78"/>
                  </a:lnTo>
                  <a:lnTo>
                    <a:pt x="77" y="86"/>
                  </a:lnTo>
                  <a:lnTo>
                    <a:pt x="65" y="94"/>
                  </a:lnTo>
                  <a:lnTo>
                    <a:pt x="49" y="94"/>
                  </a:lnTo>
                  <a:lnTo>
                    <a:pt x="32" y="94"/>
                  </a:lnTo>
                  <a:lnTo>
                    <a:pt x="20" y="86"/>
                  </a:lnTo>
                  <a:lnTo>
                    <a:pt x="12" y="78"/>
                  </a:lnTo>
                  <a:lnTo>
                    <a:pt x="4" y="61"/>
                  </a:lnTo>
                  <a:lnTo>
                    <a:pt x="0" y="49"/>
                  </a:lnTo>
                  <a:lnTo>
                    <a:pt x="4" y="33"/>
                  </a:lnTo>
                  <a:lnTo>
                    <a:pt x="12" y="20"/>
                  </a:lnTo>
                  <a:lnTo>
                    <a:pt x="20" y="8"/>
                  </a:lnTo>
                  <a:lnTo>
                    <a:pt x="32"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69" name="Group 168"/>
          <p:cNvGrpSpPr/>
          <p:nvPr/>
        </p:nvGrpSpPr>
        <p:grpSpPr>
          <a:xfrm>
            <a:off x="1427385" y="1190676"/>
            <a:ext cx="453235" cy="460051"/>
            <a:chOff x="2242220" y="2869230"/>
            <a:chExt cx="597696" cy="606685"/>
          </a:xfrm>
        </p:grpSpPr>
        <p:sp>
          <p:nvSpPr>
            <p:cNvPr id="170" name="Freeform 806"/>
            <p:cNvSpPr>
              <a:spLocks noEditPoints="1"/>
            </p:cNvSpPr>
            <p:nvPr/>
          </p:nvSpPr>
          <p:spPr bwMode="auto">
            <a:xfrm>
              <a:off x="2242220" y="2869230"/>
              <a:ext cx="597696" cy="606685"/>
            </a:xfrm>
            <a:custGeom>
              <a:avLst/>
              <a:gdLst>
                <a:gd name="T0" fmla="*/ 114 w 266"/>
                <a:gd name="T1" fmla="*/ 94 h 270"/>
                <a:gd name="T2" fmla="*/ 98 w 266"/>
                <a:gd name="T3" fmla="*/ 107 h 270"/>
                <a:gd name="T4" fmla="*/ 90 w 266"/>
                <a:gd name="T5" fmla="*/ 131 h 270"/>
                <a:gd name="T6" fmla="*/ 98 w 266"/>
                <a:gd name="T7" fmla="*/ 160 h 270"/>
                <a:gd name="T8" fmla="*/ 119 w 266"/>
                <a:gd name="T9" fmla="*/ 176 h 270"/>
                <a:gd name="T10" fmla="*/ 151 w 266"/>
                <a:gd name="T11" fmla="*/ 176 h 270"/>
                <a:gd name="T12" fmla="*/ 168 w 266"/>
                <a:gd name="T13" fmla="*/ 164 h 270"/>
                <a:gd name="T14" fmla="*/ 176 w 266"/>
                <a:gd name="T15" fmla="*/ 139 h 270"/>
                <a:gd name="T16" fmla="*/ 168 w 266"/>
                <a:gd name="T17" fmla="*/ 111 h 270"/>
                <a:gd name="T18" fmla="*/ 143 w 266"/>
                <a:gd name="T19" fmla="*/ 94 h 270"/>
                <a:gd name="T20" fmla="*/ 114 w 266"/>
                <a:gd name="T21" fmla="*/ 0 h 270"/>
                <a:gd name="T22" fmla="*/ 151 w 266"/>
                <a:gd name="T23" fmla="*/ 4 h 270"/>
                <a:gd name="T24" fmla="*/ 172 w 266"/>
                <a:gd name="T25" fmla="*/ 37 h 270"/>
                <a:gd name="T26" fmla="*/ 180 w 266"/>
                <a:gd name="T27" fmla="*/ 37 h 270"/>
                <a:gd name="T28" fmla="*/ 217 w 266"/>
                <a:gd name="T29" fmla="*/ 29 h 270"/>
                <a:gd name="T30" fmla="*/ 237 w 266"/>
                <a:gd name="T31" fmla="*/ 53 h 270"/>
                <a:gd name="T32" fmla="*/ 229 w 266"/>
                <a:gd name="T33" fmla="*/ 90 h 270"/>
                <a:gd name="T34" fmla="*/ 233 w 266"/>
                <a:gd name="T35" fmla="*/ 98 h 270"/>
                <a:gd name="T36" fmla="*/ 266 w 266"/>
                <a:gd name="T37" fmla="*/ 119 h 270"/>
                <a:gd name="T38" fmla="*/ 266 w 266"/>
                <a:gd name="T39" fmla="*/ 156 h 270"/>
                <a:gd name="T40" fmla="*/ 233 w 266"/>
                <a:gd name="T41" fmla="*/ 172 h 270"/>
                <a:gd name="T42" fmla="*/ 229 w 266"/>
                <a:gd name="T43" fmla="*/ 184 h 270"/>
                <a:gd name="T44" fmla="*/ 237 w 266"/>
                <a:gd name="T45" fmla="*/ 217 h 270"/>
                <a:gd name="T46" fmla="*/ 213 w 266"/>
                <a:gd name="T47" fmla="*/ 242 h 270"/>
                <a:gd name="T48" fmla="*/ 176 w 266"/>
                <a:gd name="T49" fmla="*/ 233 h 270"/>
                <a:gd name="T50" fmla="*/ 168 w 266"/>
                <a:gd name="T51" fmla="*/ 238 h 270"/>
                <a:gd name="T52" fmla="*/ 147 w 266"/>
                <a:gd name="T53" fmla="*/ 270 h 270"/>
                <a:gd name="T54" fmla="*/ 114 w 266"/>
                <a:gd name="T55" fmla="*/ 266 h 270"/>
                <a:gd name="T56" fmla="*/ 94 w 266"/>
                <a:gd name="T57" fmla="*/ 238 h 270"/>
                <a:gd name="T58" fmla="*/ 82 w 266"/>
                <a:gd name="T59" fmla="*/ 233 h 270"/>
                <a:gd name="T60" fmla="*/ 49 w 266"/>
                <a:gd name="T61" fmla="*/ 242 h 270"/>
                <a:gd name="T62" fmla="*/ 24 w 266"/>
                <a:gd name="T63" fmla="*/ 217 h 270"/>
                <a:gd name="T64" fmla="*/ 33 w 266"/>
                <a:gd name="T65" fmla="*/ 180 h 270"/>
                <a:gd name="T66" fmla="*/ 28 w 266"/>
                <a:gd name="T67" fmla="*/ 172 h 270"/>
                <a:gd name="T68" fmla="*/ 0 w 266"/>
                <a:gd name="T69" fmla="*/ 152 h 270"/>
                <a:gd name="T70" fmla="*/ 0 w 266"/>
                <a:gd name="T71" fmla="*/ 119 h 270"/>
                <a:gd name="T72" fmla="*/ 33 w 266"/>
                <a:gd name="T73" fmla="*/ 98 h 270"/>
                <a:gd name="T74" fmla="*/ 33 w 266"/>
                <a:gd name="T75" fmla="*/ 86 h 270"/>
                <a:gd name="T76" fmla="*/ 24 w 266"/>
                <a:gd name="T77" fmla="*/ 53 h 270"/>
                <a:gd name="T78" fmla="*/ 53 w 266"/>
                <a:gd name="T79" fmla="*/ 29 h 270"/>
                <a:gd name="T80" fmla="*/ 86 w 266"/>
                <a:gd name="T81" fmla="*/ 37 h 270"/>
                <a:gd name="T82" fmla="*/ 98 w 266"/>
                <a:gd name="T83" fmla="*/ 33 h 270"/>
                <a:gd name="T84" fmla="*/ 114 w 266"/>
                <a:gd name="T8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270">
                  <a:moveTo>
                    <a:pt x="131" y="94"/>
                  </a:moveTo>
                  <a:lnTo>
                    <a:pt x="114" y="94"/>
                  </a:lnTo>
                  <a:lnTo>
                    <a:pt x="106" y="102"/>
                  </a:lnTo>
                  <a:lnTo>
                    <a:pt x="98" y="107"/>
                  </a:lnTo>
                  <a:lnTo>
                    <a:pt x="94" y="119"/>
                  </a:lnTo>
                  <a:lnTo>
                    <a:pt x="90" y="131"/>
                  </a:lnTo>
                  <a:lnTo>
                    <a:pt x="90" y="148"/>
                  </a:lnTo>
                  <a:lnTo>
                    <a:pt x="98" y="160"/>
                  </a:lnTo>
                  <a:lnTo>
                    <a:pt x="106" y="172"/>
                  </a:lnTo>
                  <a:lnTo>
                    <a:pt x="119" y="176"/>
                  </a:lnTo>
                  <a:lnTo>
                    <a:pt x="135" y="180"/>
                  </a:lnTo>
                  <a:lnTo>
                    <a:pt x="151" y="176"/>
                  </a:lnTo>
                  <a:lnTo>
                    <a:pt x="159" y="168"/>
                  </a:lnTo>
                  <a:lnTo>
                    <a:pt x="168" y="164"/>
                  </a:lnTo>
                  <a:lnTo>
                    <a:pt x="172" y="156"/>
                  </a:lnTo>
                  <a:lnTo>
                    <a:pt x="176" y="139"/>
                  </a:lnTo>
                  <a:lnTo>
                    <a:pt x="172" y="123"/>
                  </a:lnTo>
                  <a:lnTo>
                    <a:pt x="168" y="111"/>
                  </a:lnTo>
                  <a:lnTo>
                    <a:pt x="155" y="102"/>
                  </a:lnTo>
                  <a:lnTo>
                    <a:pt x="143" y="94"/>
                  </a:lnTo>
                  <a:lnTo>
                    <a:pt x="131" y="94"/>
                  </a:lnTo>
                  <a:close/>
                  <a:moveTo>
                    <a:pt x="114" y="0"/>
                  </a:moveTo>
                  <a:lnTo>
                    <a:pt x="147" y="0"/>
                  </a:lnTo>
                  <a:lnTo>
                    <a:pt x="151" y="4"/>
                  </a:lnTo>
                  <a:lnTo>
                    <a:pt x="168" y="33"/>
                  </a:lnTo>
                  <a:lnTo>
                    <a:pt x="172" y="37"/>
                  </a:lnTo>
                  <a:lnTo>
                    <a:pt x="176" y="37"/>
                  </a:lnTo>
                  <a:lnTo>
                    <a:pt x="180" y="37"/>
                  </a:lnTo>
                  <a:lnTo>
                    <a:pt x="213" y="29"/>
                  </a:lnTo>
                  <a:lnTo>
                    <a:pt x="217" y="29"/>
                  </a:lnTo>
                  <a:lnTo>
                    <a:pt x="237" y="53"/>
                  </a:lnTo>
                  <a:lnTo>
                    <a:pt x="237" y="53"/>
                  </a:lnTo>
                  <a:lnTo>
                    <a:pt x="229" y="86"/>
                  </a:lnTo>
                  <a:lnTo>
                    <a:pt x="229" y="90"/>
                  </a:lnTo>
                  <a:lnTo>
                    <a:pt x="233" y="98"/>
                  </a:lnTo>
                  <a:lnTo>
                    <a:pt x="233" y="98"/>
                  </a:lnTo>
                  <a:lnTo>
                    <a:pt x="266" y="115"/>
                  </a:lnTo>
                  <a:lnTo>
                    <a:pt x="266" y="119"/>
                  </a:lnTo>
                  <a:lnTo>
                    <a:pt x="266" y="152"/>
                  </a:lnTo>
                  <a:lnTo>
                    <a:pt x="266" y="156"/>
                  </a:lnTo>
                  <a:lnTo>
                    <a:pt x="237" y="172"/>
                  </a:lnTo>
                  <a:lnTo>
                    <a:pt x="233" y="172"/>
                  </a:lnTo>
                  <a:lnTo>
                    <a:pt x="229" y="180"/>
                  </a:lnTo>
                  <a:lnTo>
                    <a:pt x="229" y="184"/>
                  </a:lnTo>
                  <a:lnTo>
                    <a:pt x="237" y="217"/>
                  </a:lnTo>
                  <a:lnTo>
                    <a:pt x="237" y="217"/>
                  </a:lnTo>
                  <a:lnTo>
                    <a:pt x="217" y="242"/>
                  </a:lnTo>
                  <a:lnTo>
                    <a:pt x="213" y="242"/>
                  </a:lnTo>
                  <a:lnTo>
                    <a:pt x="180" y="233"/>
                  </a:lnTo>
                  <a:lnTo>
                    <a:pt x="176" y="233"/>
                  </a:lnTo>
                  <a:lnTo>
                    <a:pt x="172" y="238"/>
                  </a:lnTo>
                  <a:lnTo>
                    <a:pt x="168" y="238"/>
                  </a:lnTo>
                  <a:lnTo>
                    <a:pt x="151" y="266"/>
                  </a:lnTo>
                  <a:lnTo>
                    <a:pt x="147" y="270"/>
                  </a:lnTo>
                  <a:lnTo>
                    <a:pt x="114" y="270"/>
                  </a:lnTo>
                  <a:lnTo>
                    <a:pt x="114" y="266"/>
                  </a:lnTo>
                  <a:lnTo>
                    <a:pt x="98" y="238"/>
                  </a:lnTo>
                  <a:lnTo>
                    <a:pt x="94" y="238"/>
                  </a:lnTo>
                  <a:lnTo>
                    <a:pt x="86" y="233"/>
                  </a:lnTo>
                  <a:lnTo>
                    <a:pt x="82" y="233"/>
                  </a:lnTo>
                  <a:lnTo>
                    <a:pt x="53" y="242"/>
                  </a:lnTo>
                  <a:lnTo>
                    <a:pt x="49" y="242"/>
                  </a:lnTo>
                  <a:lnTo>
                    <a:pt x="24" y="217"/>
                  </a:lnTo>
                  <a:lnTo>
                    <a:pt x="24" y="217"/>
                  </a:lnTo>
                  <a:lnTo>
                    <a:pt x="33" y="184"/>
                  </a:lnTo>
                  <a:lnTo>
                    <a:pt x="33" y="180"/>
                  </a:lnTo>
                  <a:lnTo>
                    <a:pt x="33" y="172"/>
                  </a:lnTo>
                  <a:lnTo>
                    <a:pt x="28" y="172"/>
                  </a:lnTo>
                  <a:lnTo>
                    <a:pt x="0" y="156"/>
                  </a:lnTo>
                  <a:lnTo>
                    <a:pt x="0" y="152"/>
                  </a:lnTo>
                  <a:lnTo>
                    <a:pt x="0" y="119"/>
                  </a:lnTo>
                  <a:lnTo>
                    <a:pt x="0" y="119"/>
                  </a:lnTo>
                  <a:lnTo>
                    <a:pt x="28" y="102"/>
                  </a:lnTo>
                  <a:lnTo>
                    <a:pt x="33" y="98"/>
                  </a:lnTo>
                  <a:lnTo>
                    <a:pt x="33" y="90"/>
                  </a:lnTo>
                  <a:lnTo>
                    <a:pt x="33" y="86"/>
                  </a:lnTo>
                  <a:lnTo>
                    <a:pt x="24" y="57"/>
                  </a:lnTo>
                  <a:lnTo>
                    <a:pt x="24" y="53"/>
                  </a:lnTo>
                  <a:lnTo>
                    <a:pt x="49" y="29"/>
                  </a:lnTo>
                  <a:lnTo>
                    <a:pt x="53" y="29"/>
                  </a:lnTo>
                  <a:lnTo>
                    <a:pt x="82" y="37"/>
                  </a:lnTo>
                  <a:lnTo>
                    <a:pt x="86" y="37"/>
                  </a:lnTo>
                  <a:lnTo>
                    <a:pt x="94" y="37"/>
                  </a:lnTo>
                  <a:lnTo>
                    <a:pt x="98" y="33"/>
                  </a:lnTo>
                  <a:lnTo>
                    <a:pt x="114" y="4"/>
                  </a:lnTo>
                  <a:lnTo>
                    <a:pt x="11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useBgFill="1">
          <p:nvSpPr>
            <p:cNvPr id="171" name="Isosceles Triangle 170"/>
            <p:cNvSpPr/>
            <p:nvPr/>
          </p:nvSpPr>
          <p:spPr>
            <a:xfrm>
              <a:off x="2380599" y="3171762"/>
              <a:ext cx="320938" cy="30415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4"/>
              <a:endParaRPr lang="en-US" sz="2933" dirty="0">
                <a:solidFill>
                  <a:prstClr val="white"/>
                </a:solidFill>
              </a:endParaRPr>
            </a:p>
          </p:txBody>
        </p:sp>
      </p:grpSp>
    </p:spTree>
    <p:extLst>
      <p:ext uri="{BB962C8B-B14F-4D97-AF65-F5344CB8AC3E}">
        <p14:creationId xmlns:p14="http://schemas.microsoft.com/office/powerpoint/2010/main" val="3770642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ext Placeholder 3"/>
          <p:cNvSpPr txBox="1">
            <a:spLocks/>
          </p:cNvSpPr>
          <p:nvPr/>
        </p:nvSpPr>
        <p:spPr bwMode="auto">
          <a:xfrm>
            <a:off x="-160118" y="6079536"/>
            <a:ext cx="3758258" cy="260163"/>
          </a:xfrm>
          <a:prstGeom prst="rect">
            <a:avLst/>
          </a:prstGeom>
          <a:noFill/>
          <a:ln w="9525">
            <a:noFill/>
            <a:miter lim="800000"/>
            <a:headEnd/>
            <a:tailEnd/>
          </a:ln>
          <a:effectLst/>
        </p:spPr>
        <p:txBody>
          <a:bodyPr vert="horz" wrap="square" lIns="108845" tIns="54423" rIns="108845" bIns="54423" numCol="1" anchor="t" anchorCtr="0" compatLnSpc="1">
            <a:prstTxWarp prst="textNoShape">
              <a:avLst/>
            </a:prstTxWarp>
            <a:noAutofit/>
          </a:bodyPr>
          <a:lstStyle>
            <a:lvl1pPr marL="322004" indent="-322004" algn="l" rtl="0" eaLnBrk="1" fontAlgn="base" hangingPunct="1">
              <a:lnSpc>
                <a:spcPct val="95000"/>
              </a:lnSpc>
              <a:spcBef>
                <a:spcPct val="30000"/>
              </a:spcBef>
              <a:spcAft>
                <a:spcPct val="0"/>
              </a:spcAft>
              <a:buClr>
                <a:schemeClr val="tx1"/>
              </a:buClr>
              <a:buFont typeface="Arial" pitchFamily="34" charset="0"/>
              <a:buChar char="•"/>
              <a:defRPr sz="3600">
                <a:solidFill>
                  <a:schemeClr val="tx1"/>
                </a:solidFill>
                <a:effectLst>
                  <a:outerShdw blurRad="38100" dist="38100" dir="2700000" algn="tl">
                    <a:srgbClr val="000000">
                      <a:alpha val="43137"/>
                    </a:srgbClr>
                  </a:outerShdw>
                </a:effectLst>
                <a:latin typeface="+mn-lt"/>
                <a:ea typeface="+mn-ea"/>
                <a:cs typeface="+mn-cs"/>
              </a:defRPr>
            </a:lvl1pPr>
            <a:lvl2pPr marL="814081" indent="-322004" algn="l" rtl="0" eaLnBrk="1" fontAlgn="base" hangingPunct="1">
              <a:lnSpc>
                <a:spcPct val="95000"/>
              </a:lnSpc>
              <a:spcBef>
                <a:spcPct val="30000"/>
              </a:spcBef>
              <a:spcAft>
                <a:spcPct val="0"/>
              </a:spcAft>
              <a:buClr>
                <a:schemeClr val="tx1"/>
              </a:buClr>
              <a:buChar char="–"/>
              <a:defRPr sz="3100">
                <a:solidFill>
                  <a:schemeClr val="tx1"/>
                </a:solidFill>
                <a:effectLst>
                  <a:outerShdw blurRad="38100" dist="38100" dir="2700000" algn="tl">
                    <a:srgbClr val="000000">
                      <a:alpha val="43137"/>
                    </a:srgbClr>
                  </a:outerShdw>
                </a:effectLst>
                <a:latin typeface="+mn-lt"/>
                <a:cs typeface="+mn-cs"/>
              </a:defRPr>
            </a:lvl2pPr>
            <a:lvl3pPr marL="1306155" indent="-322004" algn="l" rtl="0" eaLnBrk="1" fontAlgn="base" hangingPunct="1">
              <a:lnSpc>
                <a:spcPct val="95000"/>
              </a:lnSpc>
              <a:spcBef>
                <a:spcPct val="30000"/>
              </a:spcBef>
              <a:spcAft>
                <a:spcPct val="0"/>
              </a:spcAft>
              <a:buClr>
                <a:schemeClr val="tx1"/>
              </a:buClr>
              <a:buChar char="–"/>
              <a:defRPr sz="2900">
                <a:solidFill>
                  <a:schemeClr val="tx1"/>
                </a:solidFill>
                <a:effectLst>
                  <a:outerShdw blurRad="38100" dist="38100" dir="2700000" algn="tl">
                    <a:srgbClr val="000000">
                      <a:alpha val="43137"/>
                    </a:srgbClr>
                  </a:outerShdw>
                </a:effectLst>
                <a:latin typeface="+mn-lt"/>
                <a:cs typeface="+mn-cs"/>
              </a:defRPr>
            </a:lvl3pPr>
            <a:lvl4pPr marL="1975107" indent="-342413"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4pPr>
            <a:lvl5pPr marL="246718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5pPr>
            <a:lvl6pPr marL="3120260"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6pPr>
            <a:lvl7pPr marL="3773337"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7pPr>
            <a:lvl8pPr marL="4426414"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8pPr>
            <a:lvl9pPr marL="507949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9pPr>
          </a:lstStyle>
          <a:p>
            <a:pPr marL="0" indent="0" algn="ctr" defTabSz="668226">
              <a:buClr>
                <a:prstClr val="white"/>
              </a:buClr>
              <a:buNone/>
              <a:defRPr/>
            </a:pPr>
            <a:r>
              <a:rPr lang="en-US" sz="800" kern="0" dirty="0">
                <a:solidFill>
                  <a:prstClr val="white"/>
                </a:solidFill>
                <a:effectLst/>
              </a:rPr>
              <a:t>* Other names and brands may be claimed as the property of others.</a:t>
            </a:r>
          </a:p>
        </p:txBody>
      </p:sp>
      <p:sp>
        <p:nvSpPr>
          <p:cNvPr id="76" name="Title 1"/>
          <p:cNvSpPr txBox="1">
            <a:spLocks/>
          </p:cNvSpPr>
          <p:nvPr/>
        </p:nvSpPr>
        <p:spPr>
          <a:xfrm>
            <a:off x="0" y="0"/>
            <a:ext cx="11509066" cy="907941"/>
          </a:xfrm>
          <a:prstGeom prst="rect">
            <a:avLst/>
          </a:prstGeom>
          <a:noFill/>
          <a:ln w="9525">
            <a:noFill/>
            <a:miter lim="800000"/>
            <a:headEnd/>
            <a:tailEnd/>
          </a:ln>
          <a:effectLst/>
        </p:spPr>
        <p:txBody>
          <a:bodyPr vert="horz" wrap="square" lIns="76200" tIns="38100" rIns="76200" bIns="38100" numCol="1" rtlCol="0" anchor="t" anchorCtr="0" compatLnSpc="1">
            <a:prstTxWarp prst="textNoShape">
              <a:avLst/>
            </a:prstTxWarp>
            <a:spAutoFit/>
          </a:bodyPr>
          <a:lstStyle>
            <a:lvl1pPr defTabSz="1463040" fontAlgn="base">
              <a:lnSpc>
                <a:spcPct val="100000"/>
              </a:lnSpc>
              <a:spcBef>
                <a:spcPct val="0"/>
              </a:spcBef>
              <a:spcAft>
                <a:spcPct val="0"/>
              </a:spcAft>
              <a:defRPr sz="4480" b="0">
                <a:solidFill>
                  <a:schemeClr val="tx1">
                    <a:alpha val="90000"/>
                  </a:schemeClr>
                </a:solidFill>
                <a:effectLst/>
                <a:ea typeface="+mj-ea"/>
                <a:cs typeface="+mj-cs"/>
              </a:defRPr>
            </a:lvl1pPr>
            <a:lvl2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2pPr>
            <a:lvl3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3pPr>
            <a:lvl4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4pPr>
            <a:lvl5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5pPr>
            <a:lvl6pPr marL="541206"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6pPr>
            <a:lvl7pPr marL="1082410"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7pPr>
            <a:lvl8pPr marL="1623614"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8pPr>
            <a:lvl9pPr marL="2164817"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9pPr>
          </a:lstStyle>
          <a:p>
            <a:r>
              <a:rPr lang="en-US" sz="5400" kern="0" spc="100" dirty="0" smtClean="0">
                <a:solidFill>
                  <a:srgbClr val="F3D54E"/>
                </a:solidFill>
                <a:effectLst>
                  <a:outerShdw blurRad="431800" algn="ctr" rotWithShape="0">
                    <a:prstClr val="black"/>
                  </a:outerShdw>
                </a:effectLst>
                <a:latin typeface="+mj-lt"/>
              </a:rPr>
              <a:t>Intel </a:t>
            </a:r>
            <a:r>
              <a:rPr lang="en-US" sz="5400" dirty="0">
                <a:solidFill>
                  <a:prstClr val="white">
                    <a:alpha val="90000"/>
                  </a:prstClr>
                </a:solidFill>
                <a:latin typeface="+mj-lt"/>
              </a:rPr>
              <a:t>is Partnering with the </a:t>
            </a:r>
            <a:r>
              <a:rPr lang="en-US" sz="5400" dirty="0" smtClean="0">
                <a:solidFill>
                  <a:prstClr val="white">
                    <a:alpha val="90000"/>
                  </a:prstClr>
                </a:solidFill>
                <a:latin typeface="+mj-lt"/>
              </a:rPr>
              <a:t>Ecosystem</a:t>
            </a:r>
            <a:endParaRPr lang="en-US" sz="5400" dirty="0">
              <a:solidFill>
                <a:prstClr val="white">
                  <a:alpha val="90000"/>
                </a:prstClr>
              </a:solidFill>
              <a:latin typeface="+mj-lt"/>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04889" y="1277428"/>
            <a:ext cx="3126379" cy="1483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473" y="1111016"/>
            <a:ext cx="11687595" cy="45017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1740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8479"/>
            <a:ext cx="12192000" cy="6383604"/>
          </a:xfrm>
          <a:prstGeom prst="rect">
            <a:avLst/>
          </a:prstGeom>
          <a:solidFill>
            <a:schemeClr val="accent1">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3" name="Table 32"/>
          <p:cNvGraphicFramePr>
            <a:graphicFrameLocks noGrp="1"/>
          </p:cNvGraphicFramePr>
          <p:nvPr>
            <p:extLst>
              <p:ext uri="{D42A27DB-BD31-4B8C-83A1-F6EECF244321}">
                <p14:modId xmlns:p14="http://schemas.microsoft.com/office/powerpoint/2010/main" val="1884750499"/>
              </p:ext>
            </p:extLst>
          </p:nvPr>
        </p:nvGraphicFramePr>
        <p:xfrm>
          <a:off x="12954" y="603359"/>
          <a:ext cx="5360560" cy="6235895"/>
        </p:xfrm>
        <a:graphic>
          <a:graphicData uri="http://schemas.openxmlformats.org/drawingml/2006/table">
            <a:tbl>
              <a:tblPr firstRow="1" bandRow="1">
                <a:tableStyleId>{0E3FDE45-AF77-4B5C-9715-49D594BDF05E}</a:tableStyleId>
              </a:tblPr>
              <a:tblGrid>
                <a:gridCol w="2594781"/>
                <a:gridCol w="2765779"/>
              </a:tblGrid>
              <a:tr h="701040">
                <a:tc>
                  <a:txBody>
                    <a:bodyPr/>
                    <a:lstStyle/>
                    <a:p>
                      <a:r>
                        <a:rPr lang="en-US" sz="1900" b="0" dirty="0" smtClean="0"/>
                        <a:t>Data Center</a:t>
                      </a:r>
                      <a:endParaRPr lang="en-US" sz="1900" b="0" dirty="0"/>
                    </a:p>
                  </a:txBody>
                  <a:tcPr/>
                </a:tc>
                <a:tc>
                  <a:txBody>
                    <a:bodyPr/>
                    <a:lstStyle/>
                    <a:p>
                      <a:r>
                        <a:rPr lang="en-US" sz="1300" dirty="0" smtClean="0"/>
                        <a:t>Compute Performance</a:t>
                      </a:r>
                    </a:p>
                    <a:p>
                      <a:r>
                        <a:rPr lang="en-US" sz="1300" dirty="0" smtClean="0"/>
                        <a:t>I/O intensive </a:t>
                      </a:r>
                    </a:p>
                    <a:p>
                      <a:endParaRPr lang="en-US" sz="1300" dirty="0" smtClean="0"/>
                    </a:p>
                  </a:txBody>
                  <a:tcPr/>
                </a:tc>
              </a:tr>
              <a:tr h="701040">
                <a:tc>
                  <a:txBody>
                    <a:bodyPr/>
                    <a:lstStyle/>
                    <a:p>
                      <a:r>
                        <a:rPr lang="en-US" sz="1900" b="0" dirty="0" smtClean="0"/>
                        <a:t>Factory server </a:t>
                      </a:r>
                      <a:endParaRPr lang="en-US" sz="1900" b="0" dirty="0"/>
                    </a:p>
                  </a:txBody>
                  <a:tcPr/>
                </a:tc>
                <a:tc>
                  <a:txBody>
                    <a:bodyPr/>
                    <a:lstStyle/>
                    <a:p>
                      <a:r>
                        <a:rPr lang="en-US" sz="1300" dirty="0" smtClean="0"/>
                        <a:t>Compute Performance</a:t>
                      </a:r>
                    </a:p>
                    <a:p>
                      <a:r>
                        <a:rPr lang="en-US" sz="1300" dirty="0" smtClean="0"/>
                        <a:t>I/O intensive </a:t>
                      </a:r>
                    </a:p>
                    <a:p>
                      <a:endParaRPr lang="en-US" sz="1300" dirty="0"/>
                    </a:p>
                  </a:txBody>
                  <a:tcPr/>
                </a:tc>
              </a:tr>
              <a:tr h="701040">
                <a:tc>
                  <a:txBody>
                    <a:bodyPr/>
                    <a:lstStyle/>
                    <a:p>
                      <a:r>
                        <a:rPr lang="en-US" sz="1900" b="0" dirty="0" smtClean="0"/>
                        <a:t>Industrial PC</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endParaRPr lang="en-US" sz="1300" dirty="0"/>
                    </a:p>
                  </a:txBody>
                  <a:tcPr/>
                </a:tc>
              </a:tr>
              <a:tr h="701040">
                <a:tc>
                  <a:txBody>
                    <a:bodyPr/>
                    <a:lstStyle/>
                    <a:p>
                      <a:r>
                        <a:rPr lang="en-US" sz="1900" b="0" dirty="0" smtClean="0"/>
                        <a:t>PLC/PAC</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 </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r>
                        <a:rPr lang="en-US" sz="1900" b="0" dirty="0" smtClean="0"/>
                        <a:t>HMI</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txBody>
                  <a:tcPr/>
                </a:tc>
              </a:tr>
              <a:tr h="627575">
                <a:tc>
                  <a:txBody>
                    <a:bodyPr/>
                    <a:lstStyle/>
                    <a:p>
                      <a:r>
                        <a:rPr lang="en-US" sz="1900" b="0" dirty="0" smtClean="0"/>
                        <a:t>Remote IO</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 </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r>
                        <a:rPr lang="en-US" sz="1900" b="0" dirty="0" smtClean="0"/>
                        <a:t>Robots</a:t>
                      </a:r>
                      <a:endParaRPr lang="en-US" sz="1900" b="0" dirty="0"/>
                    </a:p>
                  </a:txBody>
                  <a:tcPr/>
                </a:tc>
                <a:tc>
                  <a:txBody>
                    <a:bodyPr/>
                    <a:lstStyle/>
                    <a:p>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900" b="0" dirty="0" smtClean="0"/>
                        <a:t>Machine visions</a:t>
                      </a:r>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endParaRPr lang="en-US" sz="1300" dirty="0"/>
                    </a:p>
                  </a:txBody>
                  <a:tcPr/>
                </a:tc>
              </a:tr>
              <a:tr h="701040">
                <a:tc>
                  <a:txBody>
                    <a:bodyPr/>
                    <a:lstStyle/>
                    <a:p>
                      <a:r>
                        <a:rPr lang="en-US" sz="1900" b="0" kern="1200" dirty="0" smtClean="0">
                          <a:solidFill>
                            <a:schemeClr val="tx1"/>
                          </a:solidFill>
                          <a:latin typeface="+mn-lt"/>
                          <a:ea typeface="+mn-ea"/>
                          <a:cs typeface="+mn-cs"/>
                        </a:rPr>
                        <a:t>Mobile workforce </a:t>
                      </a:r>
                      <a:endParaRPr lang="en-US" sz="1900" b="0" kern="1200" dirty="0">
                        <a:solidFill>
                          <a:schemeClr val="tx1"/>
                        </a:solidFill>
                        <a:latin typeface="+mn-lt"/>
                        <a:ea typeface="+mn-ea"/>
                        <a:cs typeface="+mn-cs"/>
                      </a:endParaRPr>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endParaRPr lang="en-US" sz="1300" dirty="0"/>
                    </a:p>
                  </a:txBody>
                  <a:tcPr/>
                </a:tc>
              </a:tr>
            </a:tbl>
          </a:graphicData>
        </a:graphic>
      </p:graphicFrame>
      <p:pic>
        <p:nvPicPr>
          <p:cNvPr id="4" name="Picture - Factory Background"/>
          <p:cNvPicPr>
            <a:picLocks noChangeAspect="1"/>
          </p:cNvPicPr>
          <p:nvPr/>
        </p:nvPicPr>
        <p:blipFill rotWithShape="1">
          <a:blip r:embed="rId3" cstate="print"/>
          <a:srcRect t="9423" r="7793"/>
          <a:stretch/>
        </p:blipFill>
        <p:spPr bwMode="auto">
          <a:xfrm>
            <a:off x="5386465" y="1508588"/>
            <a:ext cx="6819129" cy="4886837"/>
          </a:xfrm>
          <a:prstGeom prst="rect">
            <a:avLst/>
          </a:prstGeom>
          <a:noFill/>
          <a:ln w="9525">
            <a:noFill/>
            <a:miter lim="800000"/>
            <a:headEnd/>
            <a:tailEnd/>
          </a:ln>
        </p:spPr>
      </p:pic>
      <p:grpSp>
        <p:nvGrpSpPr>
          <p:cNvPr id="5" name="Group 4"/>
          <p:cNvGrpSpPr/>
          <p:nvPr/>
        </p:nvGrpSpPr>
        <p:grpSpPr>
          <a:xfrm>
            <a:off x="10365006" y="516995"/>
            <a:ext cx="1734311" cy="766172"/>
            <a:chOff x="455182" y="-159338"/>
            <a:chExt cx="4367939" cy="2009563"/>
          </a:xfrm>
        </p:grpSpPr>
        <p:pic>
          <p:nvPicPr>
            <p:cNvPr id="6" name="Picture 27" descr="ICON_Cloud_Q308"/>
            <p:cNvPicPr>
              <a:picLocks noChangeAspect="1" noChangeArrowheads="1"/>
            </p:cNvPicPr>
            <p:nvPr/>
          </p:nvPicPr>
          <p:blipFill>
            <a:blip r:embed="rId4" cstate="email"/>
            <a:srcRect/>
            <a:stretch>
              <a:fillRect/>
            </a:stretch>
          </p:blipFill>
          <p:spPr bwMode="auto">
            <a:xfrm>
              <a:off x="455182" y="-159338"/>
              <a:ext cx="4367939" cy="2009563"/>
            </a:xfrm>
            <a:prstGeom prst="rect">
              <a:avLst/>
            </a:prstGeom>
            <a:noFill/>
            <a:ln w="9525">
              <a:noFill/>
              <a:miter lim="800000"/>
              <a:headEnd/>
              <a:tailEnd/>
            </a:ln>
          </p:spPr>
        </p:pic>
        <p:grpSp>
          <p:nvGrpSpPr>
            <p:cNvPr id="7" name="Group 6"/>
            <p:cNvGrpSpPr/>
            <p:nvPr/>
          </p:nvGrpSpPr>
          <p:grpSpPr>
            <a:xfrm>
              <a:off x="1950275" y="-61396"/>
              <a:ext cx="1602290" cy="1620001"/>
              <a:chOff x="1599529" y="74873"/>
              <a:chExt cx="1602290" cy="1620001"/>
            </a:xfrm>
          </p:grpSpPr>
          <p:pic>
            <p:nvPicPr>
              <p:cNvPr id="8" name="Picture 7">
                <a:hlinkClick r:id="" action="ppaction://noaction"/>
              </p:cNvPr>
              <p:cNvPicPr>
                <a:picLocks noChangeAspect="1"/>
              </p:cNvPicPr>
              <p:nvPr/>
            </p:nvPicPr>
            <p:blipFill>
              <a:blip r:embed="rId5" cstate="print">
                <a:extLst/>
              </a:blip>
              <a:stretch>
                <a:fillRect/>
              </a:stretch>
            </p:blipFill>
            <p:spPr bwMode="auto">
              <a:xfrm>
                <a:off x="1599529" y="215097"/>
                <a:ext cx="1053437" cy="1479777"/>
              </a:xfrm>
              <a:prstGeom prst="rect">
                <a:avLst/>
              </a:prstGeom>
              <a:ln w="88900" cmpd="tri">
                <a:noFill/>
              </a:ln>
              <a:effectLst>
                <a:outerShdw blurRad="127000" dist="50800" dir="5400000" algn="ctr" rotWithShape="0">
                  <a:schemeClr val="tx1">
                    <a:alpha val="50000"/>
                  </a:schemeClr>
                </a:outerShdw>
                <a:softEdge rad="0"/>
              </a:effectLst>
            </p:spPr>
          </p:pic>
          <p:pic>
            <p:nvPicPr>
              <p:cNvPr id="9" name="Picture 8">
                <a:hlinkClick r:id="" action="ppaction://noaction"/>
              </p:cNvPr>
              <p:cNvPicPr>
                <a:picLocks noChangeAspect="1"/>
              </p:cNvPicPr>
              <p:nvPr/>
            </p:nvPicPr>
            <p:blipFill>
              <a:blip r:embed="rId5" cstate="print">
                <a:extLst/>
              </a:blip>
              <a:stretch>
                <a:fillRect/>
              </a:stretch>
            </p:blipFill>
            <p:spPr bwMode="auto">
              <a:xfrm>
                <a:off x="2475530" y="74873"/>
                <a:ext cx="726289" cy="1136292"/>
              </a:xfrm>
              <a:prstGeom prst="rect">
                <a:avLst/>
              </a:prstGeom>
              <a:ln w="88900" cmpd="tri">
                <a:noFill/>
              </a:ln>
              <a:effectLst>
                <a:outerShdw blurRad="127000" dist="50800" dir="5400000" algn="ctr" rotWithShape="0">
                  <a:schemeClr val="tx1">
                    <a:alpha val="50000"/>
                  </a:schemeClr>
                </a:outerShdw>
                <a:softEdge rad="0"/>
              </a:effectLst>
            </p:spPr>
          </p:pic>
        </p:grpSp>
      </p:grpSp>
      <p:pic>
        <p:nvPicPr>
          <p:cNvPr id="11" name="Picture 4" descr="https://encrypted-tbn1.google.com/images?q=tbn:ANd9GcQgCgNqMS3Spnj_tTu7X4kQ0XSFtP4SGQP2M76NbOnwcSrRzj8V"/>
          <p:cNvPicPr>
            <a:picLocks noChangeAspect="1" noChangeArrowheads="1"/>
          </p:cNvPicPr>
          <p:nvPr/>
        </p:nvPicPr>
        <p:blipFill>
          <a:blip r:embed="rId6" cstate="print">
            <a:extLst>
              <a:ext uri="{BEBA8EAE-BF5A-486C-A8C5-ECC9F3942E4B}">
                <a14:imgProps xmlns:a14="http://schemas.microsoft.com/office/drawing/2010/main">
                  <a14:imgLayer r:embed="rId7">
                    <a14:imgEffect>
                      <a14:backgroundRemoval t="575" b="91954" l="0" r="100000">
                        <a14:foregroundMark x1="40345" y1="52874" x2="40345" y2="52874"/>
                        <a14:foregroundMark x1="52414" y1="50575" x2="52414" y2="50575"/>
                        <a14:foregroundMark x1="82414" y1="67241" x2="82414" y2="67241"/>
                      </a14:backgroundRemoval>
                    </a14:imgEffect>
                  </a14:imgLayer>
                </a14:imgProps>
              </a:ext>
            </a:extLst>
          </a:blip>
          <a:srcRect/>
          <a:stretch>
            <a:fillRect/>
          </a:stretch>
        </p:blipFill>
        <p:spPr bwMode="auto">
          <a:xfrm>
            <a:off x="4104487" y="1283167"/>
            <a:ext cx="1273240" cy="763944"/>
          </a:xfrm>
          <a:prstGeom prst="rect">
            <a:avLst/>
          </a:prstGeom>
          <a:noFill/>
        </p:spPr>
      </p:pic>
      <p:cxnSp>
        <p:nvCxnSpPr>
          <p:cNvPr id="16" name="Straight Connector 15"/>
          <p:cNvCxnSpPr/>
          <p:nvPr/>
        </p:nvCxnSpPr>
        <p:spPr>
          <a:xfrm>
            <a:off x="6700932" y="1431671"/>
            <a:ext cx="5373421" cy="26408"/>
          </a:xfrm>
          <a:prstGeom prst="line">
            <a:avLst/>
          </a:prstGeom>
          <a:ln w="28575" cap="rnd">
            <a:solidFill>
              <a:schemeClr val="tx2"/>
            </a:solidFill>
            <a:prstDash val="lgDash"/>
          </a:ln>
        </p:spPr>
        <p:style>
          <a:lnRef idx="1">
            <a:schemeClr val="accent1"/>
          </a:lnRef>
          <a:fillRef idx="0">
            <a:schemeClr val="accent1"/>
          </a:fillRef>
          <a:effectRef idx="0">
            <a:schemeClr val="accent1"/>
          </a:effectRef>
          <a:fontRef idx="minor">
            <a:schemeClr val="tx1"/>
          </a:fontRef>
        </p:style>
      </p:cxnSp>
      <p:pic>
        <p:nvPicPr>
          <p:cNvPr id="24" name="Picture - Industrial PC">
            <a:hlinkClick r:id="" action="ppaction://noaction"/>
          </p:cNvPr>
          <p:cNvPicPr>
            <a:picLocks noChangeAspect="1"/>
          </p:cNvPicPr>
          <p:nvPr/>
        </p:nvPicPr>
        <p:blipFill>
          <a:blip r:embed="rId8" cstate="print"/>
          <a:srcRect/>
          <a:stretch>
            <a:fillRect/>
          </a:stretch>
        </p:blipFill>
        <p:spPr bwMode="auto">
          <a:xfrm>
            <a:off x="4364295" y="2053870"/>
            <a:ext cx="1338244" cy="584141"/>
          </a:xfrm>
          <a:prstGeom prst="rect">
            <a:avLst/>
          </a:prstGeom>
          <a:noFill/>
          <a:ln w="9525">
            <a:noFill/>
            <a:miter lim="800000"/>
            <a:headEnd/>
            <a:tailEnd/>
          </a:ln>
        </p:spPr>
      </p:pic>
      <p:sp>
        <p:nvSpPr>
          <p:cNvPr id="31" name="Title 39"/>
          <p:cNvSpPr txBox="1">
            <a:spLocks/>
          </p:cNvSpPr>
          <p:nvPr/>
        </p:nvSpPr>
        <p:spPr>
          <a:xfrm>
            <a:off x="1" y="82551"/>
            <a:ext cx="9231313" cy="566309"/>
          </a:xfrm>
          <a:prstGeom prst="rect">
            <a:avLst/>
          </a:prstGeom>
        </p:spPr>
        <p:txBody>
          <a:bodyPr vert="horz" lIns="91440" tIns="45720" rIns="91440" bIns="45720" rtlCol="0" anchor="t" anchorCtr="0">
            <a:spAutoFit/>
          </a:bodyPr>
          <a:lstStyle>
            <a:lvl1pPr algn="l" defTabSz="1219170" rtl="0" eaLnBrk="1" latinLnBrk="0" hangingPunct="1">
              <a:lnSpc>
                <a:spcPct val="70000"/>
              </a:lnSpc>
              <a:spcBef>
                <a:spcPct val="0"/>
              </a:spcBef>
              <a:buNone/>
              <a:defRPr sz="5867" b="0" kern="1200">
                <a:solidFill>
                  <a:schemeClr val="tx2"/>
                </a:solidFill>
                <a:latin typeface="+mj-lt"/>
                <a:ea typeface="+mj-ea"/>
                <a:cs typeface="+mj-cs"/>
              </a:defRPr>
            </a:lvl1pPr>
          </a:lstStyle>
          <a:p>
            <a:r>
              <a:rPr lang="en-US" sz="4400" dirty="0">
                <a:solidFill>
                  <a:schemeClr val="accent3"/>
                </a:solidFill>
              </a:rPr>
              <a:t>Intel</a:t>
            </a:r>
            <a:r>
              <a:rPr lang="en-US" sz="4400" dirty="0">
                <a:solidFill>
                  <a:srgbClr val="FFFFFF"/>
                </a:solidFill>
              </a:rPr>
              <a:t> ingredients in Industrial Automation</a:t>
            </a:r>
          </a:p>
        </p:txBody>
      </p:sp>
      <p:pic>
        <p:nvPicPr>
          <p:cNvPr id="22" name="Picture 2"/>
          <p:cNvPicPr>
            <a:picLocks noChangeAspect="1" noChangeArrowheads="1"/>
          </p:cNvPicPr>
          <p:nvPr/>
        </p:nvPicPr>
        <p:blipFill>
          <a:blip r:embed="rId9" cstate="screen">
            <a:extLst>
              <a:ext uri="{BEBA8EAE-BF5A-486C-A8C5-ECC9F3942E4B}">
                <a14:imgProps xmlns:a14="http://schemas.microsoft.com/office/drawing/2010/main">
                  <a14:imgLayer r:embed="rId10">
                    <a14:imgEffect>
                      <a14:backgroundRemoval t="11290" b="100000" l="6635" r="95735"/>
                    </a14:imgEffect>
                  </a14:imgLayer>
                </a14:imgProps>
              </a:ext>
              <a:ext uri="{28A0092B-C50C-407E-A947-70E740481C1C}">
                <a14:useLocalDpi xmlns:a14="http://schemas.microsoft.com/office/drawing/2010/main" val="0"/>
              </a:ext>
            </a:extLst>
          </a:blip>
          <a:srcRect/>
          <a:stretch>
            <a:fillRect/>
          </a:stretch>
        </p:blipFill>
        <p:spPr bwMode="auto">
          <a:xfrm>
            <a:off x="4380537" y="4086369"/>
            <a:ext cx="944004" cy="538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 name="Picture - HMI">
            <a:hlinkClick r:id="" action="ppaction://noaction"/>
          </p:cNvPr>
          <p:cNvPicPr>
            <a:picLocks noChangeAspect="1"/>
          </p:cNvPicPr>
          <p:nvPr/>
        </p:nvPicPr>
        <p:blipFill>
          <a:blip r:embed="rId11" cstate="print"/>
          <a:srcRect/>
          <a:stretch>
            <a:fillRect/>
          </a:stretch>
        </p:blipFill>
        <p:spPr bwMode="auto">
          <a:xfrm>
            <a:off x="4435907" y="3414217"/>
            <a:ext cx="922811" cy="722993"/>
          </a:xfrm>
          <a:prstGeom prst="rect">
            <a:avLst/>
          </a:prstGeom>
          <a:noFill/>
          <a:ln w="9525">
            <a:noFill/>
            <a:miter lim="800000"/>
            <a:headEnd/>
            <a:tailEnd/>
          </a:ln>
        </p:spPr>
      </p:pic>
      <p:pic>
        <p:nvPicPr>
          <p:cNvPr id="25" name="Picture 24">
            <a:hlinkClick r:id="" action="ppaction://noaction"/>
          </p:cNvPr>
          <p:cNvPicPr>
            <a:picLocks noChangeAspect="1"/>
          </p:cNvPicPr>
          <p:nvPr/>
        </p:nvPicPr>
        <p:blipFill>
          <a:blip r:embed="rId5" cstate="print">
            <a:extLst/>
          </a:blip>
          <a:stretch>
            <a:fillRect/>
          </a:stretch>
        </p:blipFill>
        <p:spPr bwMode="auto">
          <a:xfrm>
            <a:off x="4550489" y="671283"/>
            <a:ext cx="625563" cy="711000"/>
          </a:xfrm>
          <a:prstGeom prst="rect">
            <a:avLst/>
          </a:prstGeom>
          <a:ln w="88900" cmpd="tri">
            <a:noFill/>
          </a:ln>
          <a:effectLst>
            <a:outerShdw blurRad="127000" dist="50800" dir="5400000" algn="ctr" rotWithShape="0">
              <a:schemeClr val="tx1">
                <a:alpha val="50000"/>
              </a:schemeClr>
            </a:outerShdw>
            <a:softEdge rad="0"/>
          </a:effectLst>
        </p:spPr>
      </p:pic>
      <p:pic>
        <p:nvPicPr>
          <p:cNvPr id="27" name="Picture - PLC">
            <a:hlinkClick r:id="" action="ppaction://noaction"/>
          </p:cNvPr>
          <p:cNvPicPr>
            <a:picLocks noChangeAspect="1"/>
          </p:cNvPicPr>
          <p:nvPr/>
        </p:nvPicPr>
        <p:blipFill>
          <a:blip r:embed="rId12" cstate="print"/>
          <a:srcRect/>
          <a:stretch>
            <a:fillRect/>
          </a:stretch>
        </p:blipFill>
        <p:spPr bwMode="auto">
          <a:xfrm>
            <a:off x="4430497" y="2621560"/>
            <a:ext cx="804545" cy="882105"/>
          </a:xfrm>
          <a:prstGeom prst="rect">
            <a:avLst/>
          </a:prstGeom>
          <a:noFill/>
          <a:ln w="9525">
            <a:noFill/>
            <a:miter lim="800000"/>
            <a:headEnd/>
            <a:tailEnd/>
          </a:ln>
        </p:spPr>
      </p:pic>
      <p:pic>
        <p:nvPicPr>
          <p:cNvPr id="28" name="Picture - Machine Vision">
            <a:hlinkClick r:id="" action="ppaction://noaction"/>
          </p:cNvPr>
          <p:cNvPicPr>
            <a:picLocks noChangeAspect="1"/>
          </p:cNvPicPr>
          <p:nvPr/>
        </p:nvPicPr>
        <p:blipFill>
          <a:blip r:embed="rId13" cstate="print"/>
          <a:srcRect/>
          <a:stretch>
            <a:fillRect/>
          </a:stretch>
        </p:blipFill>
        <p:spPr bwMode="auto">
          <a:xfrm>
            <a:off x="4493678" y="5208048"/>
            <a:ext cx="966079" cy="859723"/>
          </a:xfrm>
          <a:prstGeom prst="rect">
            <a:avLst/>
          </a:prstGeom>
          <a:noFill/>
          <a:ln w="9525">
            <a:noFill/>
            <a:miter lim="800000"/>
            <a:headEnd/>
            <a:tailEnd/>
          </a:ln>
        </p:spPr>
      </p:pic>
      <p:pic>
        <p:nvPicPr>
          <p:cNvPr id="21" name="Picture - Robot">
            <a:hlinkClick r:id="" action="ppaction://noaction"/>
          </p:cNvPr>
          <p:cNvPicPr>
            <a:picLocks noChangeAspect="1"/>
          </p:cNvPicPr>
          <p:nvPr/>
        </p:nvPicPr>
        <p:blipFill>
          <a:blip r:embed="rId14" cstate="print"/>
          <a:srcRect/>
          <a:stretch>
            <a:fillRect/>
          </a:stretch>
        </p:blipFill>
        <p:spPr bwMode="auto">
          <a:xfrm>
            <a:off x="4404075" y="4599849"/>
            <a:ext cx="826604" cy="801795"/>
          </a:xfrm>
          <a:prstGeom prst="rect">
            <a:avLst/>
          </a:prstGeom>
          <a:noFill/>
          <a:ln w="9525">
            <a:noFill/>
            <a:miter lim="800000"/>
            <a:headEnd/>
            <a:tailEnd/>
          </a:ln>
        </p:spPr>
      </p:pic>
      <p:sp>
        <p:nvSpPr>
          <p:cNvPr id="3" name="Oval 2"/>
          <p:cNvSpPr/>
          <p:nvPr/>
        </p:nvSpPr>
        <p:spPr>
          <a:xfrm>
            <a:off x="6825838" y="3544416"/>
            <a:ext cx="637703" cy="7103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7393759" y="3282170"/>
            <a:ext cx="441967" cy="4058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1157755" y="1669166"/>
            <a:ext cx="562276" cy="53666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9115662" y="2887155"/>
            <a:ext cx="404564" cy="3268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11157755" y="2866868"/>
            <a:ext cx="562276" cy="63679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9711406" y="3896042"/>
            <a:ext cx="325887" cy="23871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5358718" y="1035735"/>
            <a:ext cx="5002071" cy="10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5" name="Straight Connector 44"/>
          <p:cNvCxnSpPr>
            <a:endCxn id="40" idx="2"/>
          </p:cNvCxnSpPr>
          <p:nvPr/>
        </p:nvCxnSpPr>
        <p:spPr>
          <a:xfrm flipV="1">
            <a:off x="5377727" y="3185266"/>
            <a:ext cx="5780028" cy="1780708"/>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7" name="Straight Connector 46"/>
          <p:cNvCxnSpPr>
            <a:endCxn id="36" idx="2"/>
          </p:cNvCxnSpPr>
          <p:nvPr/>
        </p:nvCxnSpPr>
        <p:spPr>
          <a:xfrm>
            <a:off x="5382247" y="2981677"/>
            <a:ext cx="3733415" cy="68889"/>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8" name="Straight Connector 47"/>
          <p:cNvCxnSpPr>
            <a:stCxn id="11" idx="3"/>
            <a:endCxn id="30" idx="2"/>
          </p:cNvCxnSpPr>
          <p:nvPr/>
        </p:nvCxnSpPr>
        <p:spPr>
          <a:xfrm>
            <a:off x="5377727" y="1665140"/>
            <a:ext cx="5780028" cy="272361"/>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9" name="Straight Connector 48"/>
          <p:cNvCxnSpPr>
            <a:endCxn id="29" idx="2"/>
          </p:cNvCxnSpPr>
          <p:nvPr/>
        </p:nvCxnSpPr>
        <p:spPr>
          <a:xfrm flipV="1">
            <a:off x="5397659" y="3485093"/>
            <a:ext cx="1996100" cy="242811"/>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50" name="Straight Connector 49"/>
          <p:cNvCxnSpPr>
            <a:endCxn id="3" idx="2"/>
          </p:cNvCxnSpPr>
          <p:nvPr/>
        </p:nvCxnSpPr>
        <p:spPr>
          <a:xfrm>
            <a:off x="5427915" y="2514545"/>
            <a:ext cx="1397923" cy="138502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51" name="Straight Connector 50"/>
          <p:cNvCxnSpPr>
            <a:stCxn id="28" idx="3"/>
            <a:endCxn id="41" idx="3"/>
          </p:cNvCxnSpPr>
          <p:nvPr/>
        </p:nvCxnSpPr>
        <p:spPr>
          <a:xfrm flipV="1">
            <a:off x="5459756" y="4099794"/>
            <a:ext cx="4299373" cy="1538116"/>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pic>
        <p:nvPicPr>
          <p:cNvPr id="59" name="Picture 58">
            <a:hlinkClick r:id="" action="ppaction://noaction"/>
          </p:cNvPr>
          <p:cNvPicPr>
            <a:picLocks noChangeAspect="1"/>
          </p:cNvPicPr>
          <p:nvPr/>
        </p:nvPicPr>
        <p:blipFill>
          <a:blip r:embed="rId15" cstate="print">
            <a:duotone>
              <a:schemeClr val="accent1">
                <a:shade val="45000"/>
                <a:satMod val="135000"/>
              </a:schemeClr>
              <a:prstClr val="white"/>
            </a:duotone>
            <a:extLst/>
          </a:blip>
          <a:stretch>
            <a:fillRect/>
          </a:stretch>
        </p:blipFill>
        <p:spPr bwMode="auto">
          <a:xfrm>
            <a:off x="6717786" y="5756329"/>
            <a:ext cx="662807" cy="672048"/>
          </a:xfrm>
          <a:prstGeom prst="rect">
            <a:avLst/>
          </a:prstGeom>
          <a:noFill/>
          <a:ln w="88900" cmpd="tri">
            <a:noFill/>
          </a:ln>
          <a:effectLst>
            <a:softEdge rad="0"/>
          </a:effectLst>
        </p:spPr>
      </p:pic>
      <p:pic>
        <p:nvPicPr>
          <p:cNvPr id="60" name="Picture 1" descr="all-one.png"/>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4382682" y="6022773"/>
            <a:ext cx="1029260" cy="67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2" name="Straight Connector 41"/>
          <p:cNvCxnSpPr>
            <a:endCxn id="3" idx="3"/>
          </p:cNvCxnSpPr>
          <p:nvPr/>
        </p:nvCxnSpPr>
        <p:spPr>
          <a:xfrm flipV="1">
            <a:off x="5382248" y="4150705"/>
            <a:ext cx="1536979" cy="222443"/>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sp>
        <p:nvSpPr>
          <p:cNvPr id="32" name="Oval 31"/>
          <p:cNvSpPr/>
          <p:nvPr/>
        </p:nvSpPr>
        <p:spPr>
          <a:xfrm>
            <a:off x="6966272" y="5959155"/>
            <a:ext cx="541963" cy="4393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p:cNvCxnSpPr>
            <a:endCxn id="32" idx="2"/>
          </p:cNvCxnSpPr>
          <p:nvPr/>
        </p:nvCxnSpPr>
        <p:spPr>
          <a:xfrm flipV="1">
            <a:off x="5397658" y="6178811"/>
            <a:ext cx="1568615" cy="19847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96272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z="5400" kern="0" spc="100" dirty="0">
                <a:solidFill>
                  <a:srgbClr val="F3D54E"/>
                </a:solidFill>
                <a:effectLst>
                  <a:outerShdw blurRad="431800" algn="ctr" rotWithShape="0">
                    <a:prstClr val="black"/>
                  </a:outerShdw>
                </a:effectLst>
              </a:rPr>
              <a:t>Honeywell</a:t>
            </a:r>
            <a:r>
              <a:rPr lang="en-US" sz="5400" dirty="0"/>
              <a:t> connected </a:t>
            </a:r>
            <a:r>
              <a:rPr lang="en-US" sz="5400" dirty="0" smtClean="0"/>
              <a:t>freight</a:t>
            </a:r>
            <a:endParaRPr lang="en-US" sz="5400" dirty="0"/>
          </a:p>
        </p:txBody>
      </p:sp>
      <p:sp>
        <p:nvSpPr>
          <p:cNvPr id="19" name="Text Placeholder 11"/>
          <p:cNvSpPr>
            <a:spLocks noGrp="1"/>
          </p:cNvSpPr>
          <p:nvPr>
            <p:ph type="body" sz="quarter" idx="13"/>
          </p:nvPr>
        </p:nvSpPr>
        <p:spPr/>
        <p:txBody>
          <a:bodyPr/>
          <a:lstStyle/>
          <a:p>
            <a:r>
              <a:rPr lang="en-US" sz="1200" dirty="0"/>
              <a:t>*Other names and brands may be claimed as the property of others</a:t>
            </a:r>
            <a:r>
              <a:rPr lang="en-US" sz="1200" dirty="0" smtClean="0"/>
              <a:t>.</a:t>
            </a:r>
          </a:p>
          <a:p>
            <a:r>
              <a:rPr lang="en-US" sz="1200" dirty="0"/>
              <a:t>https://www.honeywellaidc.com/solutions/workflow/connected-freight-solution</a:t>
            </a:r>
          </a:p>
        </p:txBody>
      </p:sp>
      <p:sp>
        <p:nvSpPr>
          <p:cNvPr id="31" name="Rectangle 30"/>
          <p:cNvSpPr/>
          <p:nvPr/>
        </p:nvSpPr>
        <p:spPr>
          <a:xfrm>
            <a:off x="495957" y="2138477"/>
            <a:ext cx="4538441" cy="4017723"/>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noAutofit/>
          </a:bodyPr>
          <a:lstStyle/>
          <a:p>
            <a:pPr>
              <a:spcBef>
                <a:spcPts val="800"/>
              </a:spcBef>
            </a:pPr>
            <a:r>
              <a:rPr lang="en-US" sz="1867" b="1" dirty="0">
                <a:solidFill>
                  <a:schemeClr val="tx1"/>
                </a:solidFill>
              </a:rPr>
              <a:t>Solution</a:t>
            </a:r>
          </a:p>
          <a:p>
            <a:pPr marL="342891" indent="-342891">
              <a:spcBef>
                <a:spcPts val="800"/>
              </a:spcBef>
              <a:buFont typeface="Arial" panose="020B0604020202020204" pitchFamily="34" charset="0"/>
              <a:buChar char="•"/>
            </a:pPr>
            <a:r>
              <a:rPr lang="en-US" sz="1400" dirty="0">
                <a:solidFill>
                  <a:schemeClr val="tx1"/>
                </a:solidFill>
              </a:rPr>
              <a:t>Smart sensor tags with proprietary wireless sensor network</a:t>
            </a:r>
          </a:p>
          <a:p>
            <a:pPr marL="342891" indent="-342891">
              <a:spcBef>
                <a:spcPts val="800"/>
              </a:spcBef>
              <a:buFont typeface="Arial" panose="020B0604020202020204" pitchFamily="34" charset="0"/>
              <a:buChar char="•"/>
            </a:pPr>
            <a:r>
              <a:rPr lang="en-US" sz="1400" dirty="0">
                <a:solidFill>
                  <a:schemeClr val="tx1"/>
                </a:solidFill>
              </a:rPr>
              <a:t>Intel based gateway with cellular and Wi-Fi connectivity</a:t>
            </a:r>
          </a:p>
          <a:p>
            <a:pPr marL="342891" indent="-342891">
              <a:spcBef>
                <a:spcPts val="800"/>
              </a:spcBef>
              <a:buFont typeface="Arial" panose="020B0604020202020204" pitchFamily="34" charset="0"/>
              <a:buChar char="•"/>
            </a:pPr>
            <a:r>
              <a:rPr lang="en-US" sz="1400" dirty="0">
                <a:solidFill>
                  <a:schemeClr val="tx1"/>
                </a:solidFill>
              </a:rPr>
              <a:t>Analytics capability </a:t>
            </a:r>
          </a:p>
          <a:p>
            <a:pPr marL="342891" indent="-342891">
              <a:spcBef>
                <a:spcPts val="800"/>
              </a:spcBef>
              <a:buFont typeface="Arial" panose="020B0604020202020204" pitchFamily="34" charset="0"/>
              <a:buChar char="•"/>
            </a:pPr>
            <a:r>
              <a:rPr lang="en-US" sz="1400" dirty="0">
                <a:solidFill>
                  <a:schemeClr val="tx1"/>
                </a:solidFill>
              </a:rPr>
              <a:t>End to end HW  enabled security </a:t>
            </a:r>
            <a:endParaRPr lang="en-US" sz="1400" b="1" dirty="0">
              <a:solidFill>
                <a:schemeClr val="tx1"/>
              </a:solidFill>
            </a:endParaRPr>
          </a:p>
          <a:p>
            <a:r>
              <a:rPr lang="en-US" sz="1867" b="1" dirty="0">
                <a:solidFill>
                  <a:schemeClr val="tx1"/>
                </a:solidFill>
              </a:rPr>
              <a:t>Use Cases</a:t>
            </a:r>
          </a:p>
          <a:p>
            <a:pPr marL="342891" indent="-342891">
              <a:spcBef>
                <a:spcPts val="800"/>
              </a:spcBef>
              <a:buFont typeface="Arial" panose="020B0604020202020204" pitchFamily="34" charset="0"/>
              <a:buChar char="•"/>
            </a:pPr>
            <a:r>
              <a:rPr lang="en-US" sz="1400" dirty="0">
                <a:solidFill>
                  <a:schemeClr val="tx1"/>
                </a:solidFill>
              </a:rPr>
              <a:t>Asset location tracking </a:t>
            </a:r>
          </a:p>
          <a:p>
            <a:pPr marL="342891" indent="-342891">
              <a:spcBef>
                <a:spcPts val="800"/>
              </a:spcBef>
              <a:buFont typeface="Arial" panose="020B0604020202020204" pitchFamily="34" charset="0"/>
              <a:buChar char="•"/>
            </a:pPr>
            <a:r>
              <a:rPr lang="en-US" sz="1400" dirty="0">
                <a:solidFill>
                  <a:schemeClr val="tx1"/>
                </a:solidFill>
              </a:rPr>
              <a:t>Condition monitoring: Humidity, shock, tilt, fall, …</a:t>
            </a:r>
          </a:p>
          <a:p>
            <a:pPr marL="342891" indent="-342891">
              <a:spcBef>
                <a:spcPts val="800"/>
              </a:spcBef>
              <a:buFont typeface="Arial" panose="020B0604020202020204" pitchFamily="34" charset="0"/>
              <a:buChar char="•"/>
            </a:pPr>
            <a:r>
              <a:rPr lang="en-US" sz="1400" dirty="0">
                <a:solidFill>
                  <a:schemeClr val="tx1"/>
                </a:solidFill>
              </a:rPr>
              <a:t>Logistic routing optimization </a:t>
            </a:r>
          </a:p>
          <a:p>
            <a:pPr marL="342891" indent="-342891">
              <a:spcBef>
                <a:spcPts val="800"/>
              </a:spcBef>
              <a:buFont typeface="Arial" panose="020B0604020202020204" pitchFamily="34" charset="0"/>
              <a:buChar char="•"/>
            </a:pPr>
            <a:r>
              <a:rPr lang="en-US" sz="1400" dirty="0">
                <a:solidFill>
                  <a:schemeClr val="tx1"/>
                </a:solidFill>
              </a:rPr>
              <a:t>Speedier customs clearances </a:t>
            </a:r>
          </a:p>
          <a:p>
            <a:pPr marL="342891" indent="-342891">
              <a:spcBef>
                <a:spcPts val="800"/>
              </a:spcBef>
              <a:buFont typeface="Arial" panose="020B0604020202020204" pitchFamily="34" charset="0"/>
              <a:buChar char="•"/>
            </a:pPr>
            <a:r>
              <a:rPr lang="en-US" sz="1400" dirty="0">
                <a:solidFill>
                  <a:schemeClr val="tx1"/>
                </a:solidFill>
              </a:rPr>
              <a:t>Customer satisfaction</a:t>
            </a:r>
          </a:p>
          <a:p>
            <a:pPr marL="342891" indent="-342891">
              <a:spcBef>
                <a:spcPts val="800"/>
              </a:spcBef>
              <a:buFont typeface="Arial" panose="020B0604020202020204" pitchFamily="34" charset="0"/>
              <a:buChar char="•"/>
            </a:pPr>
            <a:r>
              <a:rPr lang="en-US" sz="1400" dirty="0">
                <a:solidFill>
                  <a:schemeClr val="tx1"/>
                </a:solidFill>
              </a:rPr>
              <a:t>Better forecasting </a:t>
            </a:r>
            <a:endParaRPr lang="en-US" sz="1867" dirty="0">
              <a:solidFill>
                <a:prstClr val="white"/>
              </a:solidFill>
            </a:endParaRPr>
          </a:p>
        </p:txBody>
      </p:sp>
      <p:sp>
        <p:nvSpPr>
          <p:cNvPr id="22" name="TextBox 21"/>
          <p:cNvSpPr txBox="1"/>
          <p:nvPr/>
        </p:nvSpPr>
        <p:spPr>
          <a:xfrm>
            <a:off x="10306537" y="94795"/>
            <a:ext cx="1969792" cy="514117"/>
          </a:xfrm>
          <a:prstGeom prst="rect">
            <a:avLst/>
          </a:prstGeom>
          <a:noFill/>
        </p:spPr>
        <p:txBody>
          <a:bodyPr wrap="square" lIns="121920" tIns="60960" rIns="121920" bIns="60960" rtlCol="0" anchor="ctr" anchorCtr="0">
            <a:noAutofit/>
          </a:bodyPr>
          <a:lstStyle/>
          <a:p>
            <a:pPr algn="ctr">
              <a:lnSpc>
                <a:spcPct val="70000"/>
              </a:lnSpc>
            </a:pPr>
            <a:r>
              <a:rPr lang="en-US" sz="2667" dirty="0">
                <a:solidFill>
                  <a:srgbClr val="00AEEF"/>
                </a:solidFill>
                <a:latin typeface="Intel Clear Pro"/>
              </a:rPr>
              <a:t>Asset Management </a:t>
            </a:r>
          </a:p>
          <a:p>
            <a:pPr algn="ctr">
              <a:lnSpc>
                <a:spcPct val="70000"/>
              </a:lnSpc>
            </a:pPr>
            <a:r>
              <a:rPr lang="en-US" sz="2667" dirty="0">
                <a:solidFill>
                  <a:srgbClr val="00AEEF"/>
                </a:solidFill>
                <a:latin typeface="Intel Clear Pro"/>
              </a:rPr>
              <a:t>solution</a:t>
            </a:r>
          </a:p>
        </p:txBody>
      </p:sp>
      <p:sp>
        <p:nvSpPr>
          <p:cNvPr id="10" name="Rectangle 9"/>
          <p:cNvSpPr/>
          <p:nvPr/>
        </p:nvSpPr>
        <p:spPr>
          <a:xfrm>
            <a:off x="468268" y="1014903"/>
            <a:ext cx="6032978" cy="1077218"/>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spcBef>
                <a:spcPts val="800"/>
              </a:spcBef>
            </a:pPr>
            <a:r>
              <a:rPr lang="en-US" sz="1600" dirty="0">
                <a:solidFill>
                  <a:prstClr val="white"/>
                </a:solidFill>
              </a:rPr>
              <a:t>Intel and Honeywell collaborate to develop 1</a:t>
            </a:r>
            <a:r>
              <a:rPr lang="en-US" sz="1600" baseline="30000" dirty="0">
                <a:solidFill>
                  <a:prstClr val="white"/>
                </a:solidFill>
              </a:rPr>
              <a:t>st</a:t>
            </a:r>
            <a:r>
              <a:rPr lang="en-US" sz="1600" dirty="0">
                <a:solidFill>
                  <a:prstClr val="white"/>
                </a:solidFill>
              </a:rPr>
              <a:t> instantiation of Intel connected logistic platform through close partnership with key 3PL companies. The platform will deliver  a cost effective and connected asset management solution. </a:t>
            </a:r>
          </a:p>
        </p:txBody>
      </p:sp>
      <p:pic>
        <p:nvPicPr>
          <p:cNvPr id="3075" name="Picture 3" descr="https://simplecore.intel.com/newsroom/wp-content/uploads/sites/11/2017/05/CLP-sensor-honeywell-2x1.jpg"/>
          <p:cNvPicPr>
            <a:picLocks noChangeAspect="1" noChangeArrowheads="1"/>
          </p:cNvPicPr>
          <p:nvPr/>
        </p:nvPicPr>
        <p:blipFill rotWithShape="1">
          <a:blip r:embed="rId3">
            <a:extLst>
              <a:ext uri="{28A0092B-C50C-407E-A947-70E740481C1C}">
                <a14:useLocalDpi xmlns:a14="http://schemas.microsoft.com/office/drawing/2010/main" val="0"/>
              </a:ext>
            </a:extLst>
          </a:blip>
          <a:srcRect l="6935" r="8523"/>
          <a:stretch/>
        </p:blipFill>
        <p:spPr bwMode="auto">
          <a:xfrm>
            <a:off x="5034397" y="2204882"/>
            <a:ext cx="7148699" cy="4227901"/>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76"/>
          <p:cNvPicPr>
            <a:picLocks noChangeAspect="1"/>
          </p:cNvPicPr>
          <p:nvPr/>
        </p:nvPicPr>
        <p:blipFill>
          <a:blip r:embed="rId4"/>
          <a:stretch>
            <a:fillRect/>
          </a:stretch>
        </p:blipFill>
        <p:spPr>
          <a:xfrm>
            <a:off x="10227615" y="947761"/>
            <a:ext cx="1518036" cy="804743"/>
          </a:xfrm>
          <a:prstGeom prst="rect">
            <a:avLst/>
          </a:prstGeom>
        </p:spPr>
      </p:pic>
      <p:pic>
        <p:nvPicPr>
          <p:cNvPr id="79" name="Picture 78"/>
          <p:cNvPicPr>
            <a:picLocks noChangeAspect="1"/>
          </p:cNvPicPr>
          <p:nvPr/>
        </p:nvPicPr>
        <p:blipFill>
          <a:blip r:embed="rId5"/>
          <a:stretch>
            <a:fillRect/>
          </a:stretch>
        </p:blipFill>
        <p:spPr>
          <a:xfrm>
            <a:off x="6596710" y="846683"/>
            <a:ext cx="2438611" cy="542591"/>
          </a:xfrm>
          <a:prstGeom prst="rect">
            <a:avLst/>
          </a:prstGeom>
        </p:spPr>
      </p:pic>
      <p:pic>
        <p:nvPicPr>
          <p:cNvPr id="80" name="Picture 79"/>
          <p:cNvPicPr>
            <a:picLocks noChangeAspect="1"/>
          </p:cNvPicPr>
          <p:nvPr/>
        </p:nvPicPr>
        <p:blipFill>
          <a:blip r:embed="rId6"/>
          <a:stretch>
            <a:fillRect/>
          </a:stretch>
        </p:blipFill>
        <p:spPr>
          <a:xfrm>
            <a:off x="7712556" y="1575674"/>
            <a:ext cx="1792379" cy="536495"/>
          </a:xfrm>
          <a:prstGeom prst="rect">
            <a:avLst/>
          </a:prstGeom>
        </p:spPr>
      </p:pic>
      <p:cxnSp>
        <p:nvCxnSpPr>
          <p:cNvPr id="14" name="Straight Connector 13"/>
          <p:cNvCxnSpPr/>
          <p:nvPr/>
        </p:nvCxnSpPr>
        <p:spPr>
          <a:xfrm>
            <a:off x="10418013" y="608913"/>
            <a:ext cx="1765083" cy="30575"/>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0"/>
              <a:tileRect/>
            </a:gradFill>
            <a:prstDash val="solid"/>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5885950" y="6462475"/>
            <a:ext cx="3149371" cy="338554"/>
          </a:xfrm>
          <a:prstGeom prst="rect">
            <a:avLst/>
          </a:prstGeom>
        </p:spPr>
        <p:txBody>
          <a:bodyPr wrap="square">
            <a:spAutoFit/>
          </a:bodyPr>
          <a:lstStyle/>
          <a:p>
            <a:r>
              <a:rPr lang="en-US" sz="800" dirty="0"/>
              <a:t>https://www.youtube.com/watch?list=PL6g2Y3N0CFAZUID8MIb48a33Lz3Hq0Y_8&amp;v=zeRLY9ZanXA</a:t>
            </a:r>
          </a:p>
        </p:txBody>
      </p:sp>
    </p:spTree>
    <p:extLst>
      <p:ext uri="{BB962C8B-B14F-4D97-AF65-F5344CB8AC3E}">
        <p14:creationId xmlns:p14="http://schemas.microsoft.com/office/powerpoint/2010/main" val="2774503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71950" y="304701"/>
            <a:ext cx="11248101" cy="724365"/>
          </a:xfrm>
        </p:spPr>
        <p:txBody>
          <a:bodyPr/>
          <a:lstStyle/>
          <a:p>
            <a:r>
              <a:rPr lang="en-US" dirty="0">
                <a:solidFill>
                  <a:schemeClr val="accent3">
                    <a:alpha val="90000"/>
                  </a:schemeClr>
                </a:solidFill>
              </a:rPr>
              <a:t>Legal</a:t>
            </a:r>
            <a:r>
              <a:rPr lang="en-US" dirty="0"/>
              <a:t> Notices and Disclaimers</a:t>
            </a:r>
          </a:p>
        </p:txBody>
      </p:sp>
      <p:sp>
        <p:nvSpPr>
          <p:cNvPr id="5" name="Content Placeholder 4"/>
          <p:cNvSpPr>
            <a:spLocks noGrp="1"/>
          </p:cNvSpPr>
          <p:nvPr>
            <p:ph idx="1"/>
          </p:nvPr>
        </p:nvSpPr>
        <p:spPr/>
        <p:txBody>
          <a:bodyPr/>
          <a:lstStyle/>
          <a:p>
            <a:r>
              <a:rPr lang="en-US" sz="1200" dirty="0"/>
              <a:t>Intel technologies’ features and benefits depend on system configuration and may require enabled hardware, software or service activation. Performance varies depending on system configuration. No computer system can be absolutely secure. Check with your system manufacturer or retailer or learn more at </a:t>
            </a:r>
            <a:r>
              <a:rPr lang="en-US" sz="1200" dirty="0">
                <a:hlinkClick r:id="rId3"/>
              </a:rPr>
              <a:t>www.intel.com</a:t>
            </a:r>
            <a:r>
              <a:rPr lang="en-US" sz="1200" dirty="0"/>
              <a:t>.</a:t>
            </a:r>
          </a:p>
          <a:p>
            <a:r>
              <a:rPr lang="en-US" sz="1200" dirty="0"/>
              <a:t>This document contains information on products, services and/or processes in development. All information provided here is subject to change without notice. Contact your Intel representative to obtain the latest forecast, schedule, specifications and roadmaps.</a:t>
            </a:r>
          </a:p>
          <a:p>
            <a:pPr lvl="0"/>
            <a:r>
              <a:rPr lang="en-US" sz="1200" dirty="0"/>
              <a:t>Any forecasts of goods and services needed for Intel’s operations are provided for discussion purposes only. Intel will have no liability to make any purchase in connection with forecasts published in this document.</a:t>
            </a:r>
          </a:p>
          <a:p>
            <a:pPr lvl="0"/>
            <a:r>
              <a:rPr lang="en-US" sz="1200" dirty="0"/>
              <a:t>ARDUINO 101 and the ARDUINO infinity logo are trademarks or registered trademarks of Arduino, LLC.</a:t>
            </a:r>
          </a:p>
          <a:p>
            <a:r>
              <a:rPr lang="en-US" sz="1200" dirty="0"/>
              <a:t>Intel, the Intel logo, Intel Inside, the Intel Inside logo, OpenVINO, Intel Atom, Celeron, Intel Core, and Intel </a:t>
            </a:r>
            <a:r>
              <a:rPr lang="en-US" sz="1200" dirty="0" err="1"/>
              <a:t>Movidius</a:t>
            </a:r>
            <a:r>
              <a:rPr lang="en-US" sz="1200" dirty="0"/>
              <a:t> Myriad 2 are trademarks of Intel Corporation or its subsidiaries in the U.S. and/or other countries. </a:t>
            </a:r>
          </a:p>
          <a:p>
            <a:r>
              <a:rPr lang="en-US" sz="1200" dirty="0"/>
              <a:t>*Other names and brands may be claimed as the property of others. </a:t>
            </a:r>
          </a:p>
          <a:p>
            <a:endParaRPr lang="en-US" sz="1200" dirty="0"/>
          </a:p>
          <a:p>
            <a:r>
              <a:rPr lang="en-US" sz="1200" dirty="0"/>
              <a:t>Copyright 2018 Intel Corporation. </a:t>
            </a:r>
          </a:p>
        </p:txBody>
      </p:sp>
      <p:sp>
        <p:nvSpPr>
          <p:cNvPr id="6" name="Slide Number Placeholder 4">
            <a:extLst>
              <a:ext uri="{FF2B5EF4-FFF2-40B4-BE49-F238E27FC236}">
                <a16:creationId xmlns:a16="http://schemas.microsoft.com/office/drawing/2014/main" xmlns="" id="{A2CC5965-A810-4428-AF69-DDA19DFEF8BC}"/>
              </a:ext>
            </a:extLst>
          </p:cNvPr>
          <p:cNvSpPr txBox="1">
            <a:spLocks/>
          </p:cNvSpPr>
          <p:nvPr/>
        </p:nvSpPr>
        <p:spPr>
          <a:xfrm>
            <a:off x="11797792" y="6558315"/>
            <a:ext cx="76944" cy="153888"/>
          </a:xfrm>
          <a:prstGeom prst="rect">
            <a:avLst/>
          </a:prstGeom>
          <a:noFill/>
          <a:ln w="50800" algn="ctr">
            <a:noFill/>
            <a:miter lim="800000"/>
            <a:headEnd type="none" w="sm" len="sm"/>
            <a:tailEnd type="none" w="sm" len="sm"/>
          </a:ln>
          <a:effectLst/>
        </p:spPr>
        <p:txBody>
          <a:bodyPr wrap="none" lIns="0" tIns="0" rIns="0" bIns="0" anchor="ctr" anchorCtr="0">
            <a:spAutoFit/>
          </a:bodyPr>
          <a:lstStyle>
            <a:defPPr>
              <a:defRPr lang="en-US"/>
            </a:defPPr>
            <a:lvl1pPr marL="0" algn="l" defTabSz="914400" rtl="0" eaLnBrk="1" latinLnBrk="0" hangingPunct="1">
              <a:defRPr lang="en-US" sz="1067" kern="1200" smtClean="0">
                <a:solidFill>
                  <a:srgbClr val="FFFFFF"/>
                </a:solidFill>
                <a:latin typeface="+mn-lt"/>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0" fontAlgn="base" hangingPunct="0">
              <a:spcBef>
                <a:spcPct val="50000"/>
              </a:spcBef>
              <a:spcAft>
                <a:spcPct val="0"/>
              </a:spcAft>
            </a:pPr>
            <a:fld id="{FD44707B-D922-47D5-BD24-D96E91B70543}" type="slidenum">
              <a:rPr lang="en-US" sz="1000" smtClean="0"/>
              <a:pPr eaLnBrk="0" fontAlgn="base" hangingPunct="0">
                <a:spcBef>
                  <a:spcPct val="50000"/>
                </a:spcBef>
                <a:spcAft>
                  <a:spcPct val="0"/>
                </a:spcAft>
              </a:pPr>
              <a:t>2</a:t>
            </a:fld>
            <a:endParaRPr lang="en-US" sz="1000" dirty="0"/>
          </a:p>
        </p:txBody>
      </p:sp>
    </p:spTree>
    <p:extLst>
      <p:ext uri="{BB962C8B-B14F-4D97-AF65-F5344CB8AC3E}">
        <p14:creationId xmlns:p14="http://schemas.microsoft.com/office/powerpoint/2010/main" val="3035117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3">
                    <a:alpha val="90000"/>
                  </a:schemeClr>
                </a:solidFill>
              </a:rPr>
              <a:t>Case Study </a:t>
            </a:r>
            <a:r>
              <a:rPr lang="en-US" dirty="0" smtClean="0"/>
              <a:t>Headlines</a:t>
            </a:r>
            <a:endParaRPr lang="en-US" dirty="0"/>
          </a:p>
        </p:txBody>
      </p:sp>
      <p:sp>
        <p:nvSpPr>
          <p:cNvPr id="4" name="Text Placeholder 3"/>
          <p:cNvSpPr>
            <a:spLocks noGrp="1"/>
          </p:cNvSpPr>
          <p:nvPr>
            <p:ph type="body" sz="quarter" idx="13"/>
          </p:nvPr>
        </p:nvSpPr>
        <p:spPr>
          <a:xfrm>
            <a:off x="471951" y="6185035"/>
            <a:ext cx="11248101" cy="222305"/>
          </a:xfrm>
        </p:spPr>
        <p:txBody>
          <a:bodyPr/>
          <a:lstStyle/>
          <a:p>
            <a:r>
              <a:rPr lang="en-US" dirty="0"/>
              <a:t>http://www.altiux.com/solution-brief-altiux-iot-and-intel.html</a:t>
            </a:r>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20</a:t>
            </a:fld>
            <a:endParaRPr lang="en-US" dirty="0"/>
          </a:p>
        </p:txBody>
      </p:sp>
      <p:sp>
        <p:nvSpPr>
          <p:cNvPr id="6" name="Content Placeholder 5"/>
          <p:cNvSpPr>
            <a:spLocks noGrp="1"/>
          </p:cNvSpPr>
          <p:nvPr>
            <p:ph sz="quarter" idx="15"/>
          </p:nvPr>
        </p:nvSpPr>
        <p:spPr/>
        <p:txBody>
          <a:bodyPr/>
          <a:lstStyle/>
          <a:p>
            <a:pPr marL="342900" indent="-342900">
              <a:buFont typeface="Arial" panose="020B0604020202020204" pitchFamily="34" charset="0"/>
              <a:buChar char="•"/>
            </a:pPr>
            <a:r>
              <a:rPr lang="en-US" dirty="0"/>
              <a:t>Fast Track </a:t>
            </a:r>
            <a:r>
              <a:rPr lang="en-US" dirty="0" err="1"/>
              <a:t>IoT</a:t>
            </a:r>
            <a:r>
              <a:rPr lang="en-US" dirty="0"/>
              <a:t> Smart Building, </a:t>
            </a:r>
            <a:r>
              <a:rPr lang="en-US" dirty="0" smtClean="0"/>
              <a:t>Industrial and </a:t>
            </a:r>
            <a:r>
              <a:rPr lang="en-US" dirty="0"/>
              <a:t>City Solutions with </a:t>
            </a:r>
            <a:r>
              <a:rPr lang="en-US" dirty="0" err="1"/>
              <a:t>Altiux</a:t>
            </a:r>
            <a:r>
              <a:rPr lang="en-US" dirty="0"/>
              <a:t> and </a:t>
            </a:r>
            <a:r>
              <a:rPr lang="en-US" dirty="0" smtClean="0"/>
              <a:t>Intel</a:t>
            </a:r>
          </a:p>
          <a:p>
            <a:pPr marL="342900" indent="-342900">
              <a:buFont typeface="Arial" panose="020B0604020202020204" pitchFamily="34" charset="0"/>
              <a:buChar char="•"/>
            </a:pPr>
            <a:r>
              <a:rPr lang="en-US" dirty="0" err="1"/>
              <a:t>Altiux</a:t>
            </a:r>
            <a:r>
              <a:rPr lang="en-US" dirty="0"/>
              <a:t> Helps Integrated Steel Plant Reduce </a:t>
            </a:r>
            <a:r>
              <a:rPr lang="en-US" dirty="0" smtClean="0"/>
              <a:t>ACC Energy </a:t>
            </a:r>
            <a:r>
              <a:rPr lang="en-US" dirty="0"/>
              <a:t>Consumption by 18% </a:t>
            </a:r>
            <a:endParaRPr lang="en-US" dirty="0" smtClean="0"/>
          </a:p>
          <a:p>
            <a:pPr marL="342900" indent="-342900">
              <a:buFont typeface="Arial" panose="020B0604020202020204" pitchFamily="34" charset="0"/>
              <a:buChar char="•"/>
            </a:pPr>
            <a:r>
              <a:rPr lang="en-US" dirty="0" err="1"/>
              <a:t>Altiux</a:t>
            </a:r>
            <a:r>
              <a:rPr lang="en-US" dirty="0"/>
              <a:t> Helps Intelligent Glass Manufacturer Reduce On-site Maintenance Calls </a:t>
            </a:r>
          </a:p>
          <a:p>
            <a:pPr marL="342900" indent="-342900">
              <a:buFont typeface="Arial" panose="020B0604020202020204" pitchFamily="34" charset="0"/>
              <a:buChar char="•"/>
            </a:pPr>
            <a:r>
              <a:rPr lang="en-US" dirty="0" err="1"/>
              <a:t>Alleantia</a:t>
            </a:r>
            <a:r>
              <a:rPr lang="en-US" dirty="0"/>
              <a:t> - Achieving the Power of Industry 4.0 with Plug-and-Play Simplicity </a:t>
            </a:r>
          </a:p>
          <a:p>
            <a:pPr marL="342900" indent="-342900">
              <a:buFont typeface="Arial" panose="020B0604020202020204" pitchFamily="34" charset="0"/>
              <a:buChar char="•"/>
            </a:pPr>
            <a:r>
              <a:rPr lang="en-US" dirty="0"/>
              <a:t>Intel Partner </a:t>
            </a:r>
            <a:r>
              <a:rPr lang="en-US" dirty="0" err="1"/>
              <a:t>Simularity</a:t>
            </a:r>
            <a:r>
              <a:rPr lang="en-US" dirty="0"/>
              <a:t> Delivers AI Software for Asset Monitoring </a:t>
            </a:r>
          </a:p>
          <a:p>
            <a:pPr marL="342900" indent="-342900">
              <a:buFont typeface="Arial" panose="020B0604020202020204" pitchFamily="34" charset="0"/>
              <a:buChar char="•"/>
            </a:pPr>
            <a:r>
              <a:rPr lang="en-US" dirty="0"/>
              <a:t>Cut Energy Costs with a Smart Real-Time Occupancy Solution from Feedback Solutions and </a:t>
            </a:r>
            <a:r>
              <a:rPr lang="en-US" dirty="0" smtClean="0"/>
              <a:t>Intel</a:t>
            </a:r>
          </a:p>
          <a:p>
            <a:pPr marL="342900" indent="-342900">
              <a:buFont typeface="Arial" panose="020B0604020202020204" pitchFamily="34" charset="0"/>
              <a:buChar char="•"/>
            </a:pPr>
            <a:r>
              <a:rPr lang="en-US" dirty="0" smtClean="0"/>
              <a:t>The </a:t>
            </a:r>
            <a:r>
              <a:rPr lang="en-US" dirty="0" err="1"/>
              <a:t>Infiswift</a:t>
            </a:r>
            <a:r>
              <a:rPr lang="en-US" dirty="0"/>
              <a:t> </a:t>
            </a:r>
            <a:r>
              <a:rPr lang="en-US" dirty="0" err="1"/>
              <a:t>IoT</a:t>
            </a:r>
            <a:r>
              <a:rPr lang="en-US" dirty="0"/>
              <a:t> platform based on high-performance Intel® architecture enables more efficient agricultural operations.</a:t>
            </a:r>
          </a:p>
          <a:p>
            <a:pPr marL="342900" indent="-342900">
              <a:buFont typeface="Arial" panose="020B0604020202020204" pitchFamily="34" charset="0"/>
              <a:buChar char="•"/>
            </a:pPr>
            <a:r>
              <a:rPr lang="en-US" dirty="0"/>
              <a:t>Enabling data-driven insight and holistic visibility for Telco, service providers, and the </a:t>
            </a:r>
            <a:r>
              <a:rPr lang="en-US" dirty="0" smtClean="0"/>
              <a:t>enterprise</a:t>
            </a:r>
            <a:endParaRPr lang="en-US" dirty="0"/>
          </a:p>
        </p:txBody>
      </p:sp>
    </p:spTree>
    <p:extLst>
      <p:ext uri="{BB962C8B-B14F-4D97-AF65-F5344CB8AC3E}">
        <p14:creationId xmlns:p14="http://schemas.microsoft.com/office/powerpoint/2010/main" val="919403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Where to Go from Here?</a:t>
            </a:r>
            <a:endParaRPr lang="en-US" dirty="0"/>
          </a:p>
        </p:txBody>
      </p:sp>
      <p:sp>
        <p:nvSpPr>
          <p:cNvPr id="5" name="Text Placeholder 4"/>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21</a:t>
            </a:fld>
            <a:endParaRPr lang="en-US" dirty="0"/>
          </a:p>
        </p:txBody>
      </p:sp>
      <p:grpSp>
        <p:nvGrpSpPr>
          <p:cNvPr id="22" name="Group 21"/>
          <p:cNvGrpSpPr/>
          <p:nvPr/>
        </p:nvGrpSpPr>
        <p:grpSpPr>
          <a:xfrm>
            <a:off x="3514391" y="1501039"/>
            <a:ext cx="2010805" cy="4582326"/>
            <a:chOff x="3063219" y="1588891"/>
            <a:chExt cx="2010805" cy="4582326"/>
          </a:xfrm>
        </p:grpSpPr>
        <p:sp>
          <p:nvSpPr>
            <p:cNvPr id="12" name="Curved Left Arrow 11"/>
            <p:cNvSpPr/>
            <p:nvPr/>
          </p:nvSpPr>
          <p:spPr>
            <a:xfrm rot="1943434">
              <a:off x="3654799" y="1636516"/>
              <a:ext cx="1419225" cy="194310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3" name="Curved Left Arrow 12"/>
            <p:cNvSpPr/>
            <p:nvPr/>
          </p:nvSpPr>
          <p:spPr>
            <a:xfrm rot="2284284">
              <a:off x="3276111" y="1588891"/>
              <a:ext cx="1381125" cy="337185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4" name="Curved Left Arrow 13"/>
            <p:cNvSpPr/>
            <p:nvPr/>
          </p:nvSpPr>
          <p:spPr>
            <a:xfrm rot="2284284">
              <a:off x="3063219" y="1615177"/>
              <a:ext cx="1381125" cy="455604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grpSp>
      <p:grpSp>
        <p:nvGrpSpPr>
          <p:cNvPr id="20" name="Group 19"/>
          <p:cNvGrpSpPr/>
          <p:nvPr/>
        </p:nvGrpSpPr>
        <p:grpSpPr>
          <a:xfrm>
            <a:off x="6392993" y="1499222"/>
            <a:ext cx="2048507" cy="4612246"/>
            <a:chOff x="5486400" y="1430072"/>
            <a:chExt cx="2048507" cy="4612246"/>
          </a:xfrm>
        </p:grpSpPr>
        <p:sp>
          <p:nvSpPr>
            <p:cNvPr id="15" name="Curved Right Arrow 14"/>
            <p:cNvSpPr/>
            <p:nvPr/>
          </p:nvSpPr>
          <p:spPr>
            <a:xfrm rot="-1920000">
              <a:off x="5486400" y="1493976"/>
              <a:ext cx="1417320" cy="1947672"/>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8" name="Curved Right Arrow 17"/>
            <p:cNvSpPr/>
            <p:nvPr/>
          </p:nvSpPr>
          <p:spPr>
            <a:xfrm rot="-2280000">
              <a:off x="5970338" y="1430072"/>
              <a:ext cx="1380744" cy="3374136"/>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9" name="Curved Right Arrow 18"/>
            <p:cNvSpPr/>
            <p:nvPr/>
          </p:nvSpPr>
          <p:spPr>
            <a:xfrm rot="-2280000">
              <a:off x="5956454" y="1488606"/>
              <a:ext cx="1578453" cy="4553712"/>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grpSp>
      <p:sp>
        <p:nvSpPr>
          <p:cNvPr id="24" name="TextBox 23"/>
          <p:cNvSpPr txBox="1"/>
          <p:nvPr/>
        </p:nvSpPr>
        <p:spPr>
          <a:xfrm>
            <a:off x="1287513" y="2265055"/>
            <a:ext cx="2408414" cy="646331"/>
          </a:xfrm>
          <a:prstGeom prst="rect">
            <a:avLst/>
          </a:prstGeom>
          <a:noFill/>
        </p:spPr>
        <p:txBody>
          <a:bodyPr wrap="square" rtlCol="0">
            <a:spAutoFit/>
          </a:bodyPr>
          <a:lstStyle/>
          <a:p>
            <a:pPr algn="ctr"/>
            <a:r>
              <a:rPr lang="en-US" dirty="0" smtClean="0">
                <a:latin typeface="+mn-lt"/>
              </a:rPr>
              <a:t>Continued Education and Training</a:t>
            </a:r>
          </a:p>
        </p:txBody>
      </p:sp>
      <p:sp>
        <p:nvSpPr>
          <p:cNvPr id="25" name="TextBox 24"/>
          <p:cNvSpPr txBox="1"/>
          <p:nvPr/>
        </p:nvSpPr>
        <p:spPr>
          <a:xfrm>
            <a:off x="874362" y="3298880"/>
            <a:ext cx="2408414" cy="646331"/>
          </a:xfrm>
          <a:prstGeom prst="rect">
            <a:avLst/>
          </a:prstGeom>
          <a:noFill/>
        </p:spPr>
        <p:txBody>
          <a:bodyPr wrap="square" rtlCol="0">
            <a:spAutoFit/>
          </a:bodyPr>
          <a:lstStyle/>
          <a:p>
            <a:pPr algn="ctr"/>
            <a:r>
              <a:rPr lang="en-US" dirty="0" smtClean="0">
                <a:latin typeface="+mn-lt"/>
              </a:rPr>
              <a:t>Get Product Information</a:t>
            </a:r>
          </a:p>
        </p:txBody>
      </p:sp>
      <p:sp>
        <p:nvSpPr>
          <p:cNvPr id="26" name="TextBox 25"/>
          <p:cNvSpPr txBox="1"/>
          <p:nvPr/>
        </p:nvSpPr>
        <p:spPr>
          <a:xfrm>
            <a:off x="696499" y="4548523"/>
            <a:ext cx="1706136" cy="646331"/>
          </a:xfrm>
          <a:prstGeom prst="rect">
            <a:avLst/>
          </a:prstGeom>
          <a:noFill/>
        </p:spPr>
        <p:txBody>
          <a:bodyPr wrap="square" rtlCol="0">
            <a:spAutoFit/>
          </a:bodyPr>
          <a:lstStyle/>
          <a:p>
            <a:pPr algn="ctr"/>
            <a:r>
              <a:rPr lang="en-US" dirty="0" smtClean="0">
                <a:latin typeface="+mn-lt"/>
              </a:rPr>
              <a:t>Contact an Account Rep.</a:t>
            </a:r>
          </a:p>
        </p:txBody>
      </p:sp>
      <p:sp>
        <p:nvSpPr>
          <p:cNvPr id="27" name="TextBox 26"/>
          <p:cNvSpPr txBox="1"/>
          <p:nvPr/>
        </p:nvSpPr>
        <p:spPr>
          <a:xfrm>
            <a:off x="8346906" y="2265055"/>
            <a:ext cx="2408414" cy="369332"/>
          </a:xfrm>
          <a:prstGeom prst="rect">
            <a:avLst/>
          </a:prstGeom>
          <a:noFill/>
        </p:spPr>
        <p:txBody>
          <a:bodyPr wrap="square" rtlCol="0">
            <a:spAutoFit/>
          </a:bodyPr>
          <a:lstStyle/>
          <a:p>
            <a:pPr algn="ctr"/>
            <a:r>
              <a:rPr lang="en-US" dirty="0" smtClean="0">
                <a:latin typeface="+mn-lt"/>
              </a:rPr>
              <a:t>Purchase Products</a:t>
            </a:r>
          </a:p>
        </p:txBody>
      </p:sp>
      <p:sp>
        <p:nvSpPr>
          <p:cNvPr id="28" name="TextBox 27"/>
          <p:cNvSpPr txBox="1"/>
          <p:nvPr/>
        </p:nvSpPr>
        <p:spPr>
          <a:xfrm>
            <a:off x="9149987" y="3276690"/>
            <a:ext cx="2408414" cy="923330"/>
          </a:xfrm>
          <a:prstGeom prst="rect">
            <a:avLst/>
          </a:prstGeom>
          <a:noFill/>
        </p:spPr>
        <p:txBody>
          <a:bodyPr wrap="square" rtlCol="0">
            <a:spAutoFit/>
          </a:bodyPr>
          <a:lstStyle/>
          <a:p>
            <a:pPr algn="ctr"/>
            <a:r>
              <a:rPr lang="en-US" dirty="0" smtClean="0"/>
              <a:t>Getting more Information on Intel Gateways</a:t>
            </a:r>
            <a:endParaRPr lang="en-US" dirty="0" smtClean="0">
              <a:latin typeface="+mn-lt"/>
            </a:endParaRPr>
          </a:p>
        </p:txBody>
      </p:sp>
      <p:sp>
        <p:nvSpPr>
          <p:cNvPr id="29" name="TextBox 28"/>
          <p:cNvSpPr txBox="1"/>
          <p:nvPr/>
        </p:nvSpPr>
        <p:spPr>
          <a:xfrm>
            <a:off x="9311638" y="4620085"/>
            <a:ext cx="2408414" cy="923330"/>
          </a:xfrm>
          <a:prstGeom prst="rect">
            <a:avLst/>
          </a:prstGeom>
          <a:noFill/>
        </p:spPr>
        <p:txBody>
          <a:bodyPr wrap="square" rtlCol="0">
            <a:spAutoFit/>
          </a:bodyPr>
          <a:lstStyle/>
          <a:p>
            <a:pPr algn="ctr"/>
            <a:r>
              <a:rPr lang="en-US" dirty="0" smtClean="0"/>
              <a:t>Getting more Information on Intel Data Center</a:t>
            </a:r>
            <a:endParaRPr lang="en-US" dirty="0" smtClean="0">
              <a:latin typeface="+mn-lt"/>
            </a:endParaRPr>
          </a:p>
        </p:txBody>
      </p:sp>
    </p:spTree>
    <p:extLst>
      <p:ext uri="{BB962C8B-B14F-4D97-AF65-F5344CB8AC3E}">
        <p14:creationId xmlns:p14="http://schemas.microsoft.com/office/powerpoint/2010/main" val="1642651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12022138" y="6553200"/>
            <a:ext cx="169862" cy="163513"/>
          </a:xfrm>
          <a:prstGeom prst="rect">
            <a:avLst/>
          </a:prstGeom>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22</a:t>
            </a:fld>
            <a:endParaRPr lang="en-US" dirty="0"/>
          </a:p>
        </p:txBody>
      </p:sp>
    </p:spTree>
    <p:extLst>
      <p:ext uri="{BB962C8B-B14F-4D97-AF65-F5344CB8AC3E}">
        <p14:creationId xmlns:p14="http://schemas.microsoft.com/office/powerpoint/2010/main" val="1630773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5400" kern="0" spc="100" dirty="0" smtClean="0">
                <a:solidFill>
                  <a:srgbClr val="F3D54E"/>
                </a:solidFill>
                <a:effectLst>
                  <a:outerShdw blurRad="431800" algn="ctr" rotWithShape="0">
                    <a:prstClr val="black"/>
                  </a:outerShdw>
                </a:effectLst>
              </a:rPr>
              <a:t>IIOT Workshop </a:t>
            </a:r>
            <a:r>
              <a:rPr lang="en-US" sz="5400" kern="0" spc="100" dirty="0">
                <a:solidFill>
                  <a:schemeClr val="tx1"/>
                </a:solidFill>
                <a:effectLst>
                  <a:outerShdw blurRad="431800" algn="ctr" rotWithShape="0">
                    <a:prstClr val="black"/>
                  </a:outerShdw>
                </a:effectLst>
              </a:rPr>
              <a:t>Overview </a:t>
            </a:r>
          </a:p>
        </p:txBody>
      </p:sp>
      <p:sp>
        <p:nvSpPr>
          <p:cNvPr id="4" name="Text Placeholder 3"/>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3</a:t>
            </a:fld>
            <a:endParaRPr lang="en-US" dirty="0"/>
          </a:p>
        </p:txBody>
      </p:sp>
      <p:sp>
        <p:nvSpPr>
          <p:cNvPr id="5" name="Content Placeholder 4"/>
          <p:cNvSpPr>
            <a:spLocks noGrp="1"/>
          </p:cNvSpPr>
          <p:nvPr>
            <p:ph sz="quarter" idx="15"/>
          </p:nvPr>
        </p:nvSpPr>
        <p:spPr/>
        <p:txBody>
          <a:bodyPr/>
          <a:lstStyle/>
          <a:p>
            <a:endParaRPr lang="en-US"/>
          </a:p>
        </p:txBody>
      </p:sp>
      <p:sp>
        <p:nvSpPr>
          <p:cNvPr id="7" name="Rounded Rectangle 6"/>
          <p:cNvSpPr/>
          <p:nvPr/>
        </p:nvSpPr>
        <p:spPr>
          <a:xfrm>
            <a:off x="471951" y="1914732"/>
            <a:ext cx="4066595" cy="944698"/>
          </a:xfrm>
          <a:prstGeom prst="roundRect">
            <a:avLst/>
          </a:prstGeom>
          <a:gradFill flip="none" rotWithShape="1">
            <a:gsLst>
              <a:gs pos="0">
                <a:srgbClr val="005FB2"/>
              </a:gs>
              <a:gs pos="100000">
                <a:srgbClr val="0073D4"/>
              </a:gs>
              <a:gs pos="0">
                <a:schemeClr val="bg2"/>
              </a:gs>
            </a:gsLst>
            <a:lin ang="2700000" scaled="1"/>
            <a:tileRect/>
          </a:gradFill>
          <a:ln>
            <a:noFill/>
          </a:ln>
          <a:effectLst>
            <a:glow rad="76200">
              <a:srgbClr val="003C71">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a:pPr>
            <a:r>
              <a:rPr lang="en-US" sz="1600" dirty="0" smtClean="0"/>
              <a:t>Intel Dev Program and Products</a:t>
            </a:r>
          </a:p>
          <a:p>
            <a:pPr marL="457200" indent="-457200">
              <a:buClr>
                <a:schemeClr val="tx1"/>
              </a:buClr>
              <a:buFont typeface="+mj-lt"/>
              <a:buAutoNum type="arabicPeriod"/>
            </a:pPr>
            <a:r>
              <a:rPr lang="en-US" sz="1600" dirty="0" smtClean="0"/>
              <a:t>Introduction </a:t>
            </a:r>
            <a:r>
              <a:rPr lang="en-US" sz="1600" dirty="0"/>
              <a:t>to Intel and the </a:t>
            </a:r>
            <a:r>
              <a:rPr lang="en-US" sz="1600" dirty="0" smtClean="0"/>
              <a:t>IIoT</a:t>
            </a:r>
            <a:endParaRPr lang="en-US" sz="1600" dirty="0"/>
          </a:p>
        </p:txBody>
      </p:sp>
      <p:sp>
        <p:nvSpPr>
          <p:cNvPr id="9" name="TextBox 8"/>
          <p:cNvSpPr txBox="1"/>
          <p:nvPr/>
        </p:nvSpPr>
        <p:spPr>
          <a:xfrm>
            <a:off x="471951" y="1268401"/>
            <a:ext cx="3074137" cy="646331"/>
          </a:xfrm>
          <a:prstGeom prst="rect">
            <a:avLst/>
          </a:prstGeom>
          <a:noFill/>
        </p:spPr>
        <p:txBody>
          <a:bodyPr wrap="square" rtlCol="0">
            <a:spAutoFit/>
          </a:bodyPr>
          <a:lstStyle/>
          <a:p>
            <a:r>
              <a:rPr lang="en-US" sz="3600" dirty="0" smtClean="0">
                <a:latin typeface="+mj-lt"/>
              </a:rPr>
              <a:t>Introduction</a:t>
            </a:r>
          </a:p>
        </p:txBody>
      </p:sp>
      <p:sp>
        <p:nvSpPr>
          <p:cNvPr id="14" name="Rounded Rectangle 13"/>
          <p:cNvSpPr/>
          <p:nvPr/>
        </p:nvSpPr>
        <p:spPr>
          <a:xfrm>
            <a:off x="7653457" y="1559101"/>
            <a:ext cx="4066595" cy="944698"/>
          </a:xfrm>
          <a:prstGeom prst="roundRect">
            <a:avLst/>
          </a:prstGeom>
          <a:gradFill flip="none" rotWithShape="1">
            <a:gsLst>
              <a:gs pos="0">
                <a:srgbClr val="005FB2"/>
              </a:gs>
              <a:gs pos="100000">
                <a:srgbClr val="D0E600"/>
              </a:gs>
              <a:gs pos="0">
                <a:srgbClr val="788500"/>
              </a:gs>
            </a:gsLst>
            <a:lin ang="2700000" scaled="1"/>
            <a:tileRect/>
          </a:gradFill>
          <a:ln>
            <a:noFill/>
          </a:ln>
          <a:effectLst>
            <a:glow rad="76200">
              <a:srgbClr val="788200">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startAt="3"/>
            </a:pPr>
            <a:r>
              <a:rPr lang="en-US" sz="1600" dirty="0" smtClean="0"/>
              <a:t>Physical Sensors and Actuators</a:t>
            </a:r>
            <a:endParaRPr lang="en-US" sz="1600" dirty="0"/>
          </a:p>
          <a:p>
            <a:pPr marL="457200" indent="-457200">
              <a:buClr>
                <a:schemeClr val="tx1"/>
              </a:buClr>
              <a:buFont typeface="+mj-lt"/>
              <a:buAutoNum type="arabicPeriod" startAt="3"/>
            </a:pPr>
            <a:r>
              <a:rPr lang="en-US" sz="1600" dirty="0" smtClean="0"/>
              <a:t>Communications and Protocols</a:t>
            </a:r>
            <a:endParaRPr lang="en-US" sz="1600" dirty="0">
              <a:solidFill>
                <a:prstClr val="white"/>
              </a:solidFill>
            </a:endParaRPr>
          </a:p>
        </p:txBody>
      </p:sp>
      <p:sp>
        <p:nvSpPr>
          <p:cNvPr id="15" name="TextBox 14"/>
          <p:cNvSpPr txBox="1"/>
          <p:nvPr/>
        </p:nvSpPr>
        <p:spPr>
          <a:xfrm>
            <a:off x="5582027" y="1775798"/>
            <a:ext cx="1318959" cy="646331"/>
          </a:xfrm>
          <a:prstGeom prst="rect">
            <a:avLst/>
          </a:prstGeom>
          <a:noFill/>
        </p:spPr>
        <p:txBody>
          <a:bodyPr wrap="square" rtlCol="0">
            <a:spAutoFit/>
          </a:bodyPr>
          <a:lstStyle/>
          <a:p>
            <a:r>
              <a:rPr lang="en-US" sz="3600" dirty="0" smtClean="0">
                <a:latin typeface="+mj-lt"/>
              </a:rPr>
              <a:t>Control</a:t>
            </a:r>
          </a:p>
        </p:txBody>
      </p:sp>
      <p:sp>
        <p:nvSpPr>
          <p:cNvPr id="17" name="Rounded Rectangle 16"/>
          <p:cNvSpPr/>
          <p:nvPr/>
        </p:nvSpPr>
        <p:spPr>
          <a:xfrm>
            <a:off x="7653457" y="2669980"/>
            <a:ext cx="4066595" cy="944698"/>
          </a:xfrm>
          <a:prstGeom prst="roundRect">
            <a:avLst/>
          </a:prstGeom>
          <a:gradFill flip="none" rotWithShape="1">
            <a:gsLst>
              <a:gs pos="0">
                <a:srgbClr val="005FB2"/>
              </a:gs>
              <a:gs pos="100000">
                <a:srgbClr val="FFA800"/>
              </a:gs>
              <a:gs pos="0">
                <a:srgbClr val="A06000"/>
              </a:gs>
            </a:gsLst>
            <a:lin ang="2700000" scaled="1"/>
            <a:tileRect/>
          </a:gradFill>
          <a:ln>
            <a:noFill/>
          </a:ln>
          <a:effectLst>
            <a:glow rad="76200">
              <a:srgbClr val="A06000">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342900" indent="-342900">
              <a:buClr>
                <a:schemeClr val="tx1"/>
              </a:buClr>
              <a:buFont typeface="+mj-lt"/>
              <a:buAutoNum type="arabicPeriod" startAt="5"/>
            </a:pPr>
            <a:r>
              <a:rPr lang="en-US" sz="1600" dirty="0" smtClean="0"/>
              <a:t>Workload Consolidation</a:t>
            </a:r>
          </a:p>
          <a:p>
            <a:pPr marL="342900" indent="-342900">
              <a:buClr>
                <a:schemeClr val="tx1"/>
              </a:buClr>
              <a:buFont typeface="+mj-lt"/>
              <a:buAutoNum type="arabicPeriod" startAt="5"/>
            </a:pPr>
            <a:r>
              <a:rPr lang="en-US" sz="1600" dirty="0" smtClean="0">
                <a:solidFill>
                  <a:prstClr val="white"/>
                </a:solidFill>
              </a:rPr>
              <a:t>Security</a:t>
            </a:r>
            <a:endParaRPr lang="en-US" sz="1600" dirty="0">
              <a:solidFill>
                <a:prstClr val="white"/>
              </a:solidFill>
            </a:endParaRPr>
          </a:p>
        </p:txBody>
      </p:sp>
      <p:sp>
        <p:nvSpPr>
          <p:cNvPr id="18" name="TextBox 17"/>
          <p:cNvSpPr txBox="1"/>
          <p:nvPr/>
        </p:nvSpPr>
        <p:spPr>
          <a:xfrm>
            <a:off x="5582027" y="2819163"/>
            <a:ext cx="1686949" cy="646331"/>
          </a:xfrm>
          <a:prstGeom prst="rect">
            <a:avLst/>
          </a:prstGeom>
          <a:noFill/>
        </p:spPr>
        <p:txBody>
          <a:bodyPr wrap="square" rtlCol="0">
            <a:spAutoFit/>
          </a:bodyPr>
          <a:lstStyle/>
          <a:p>
            <a:r>
              <a:rPr lang="en-US" sz="3600" dirty="0" smtClean="0">
                <a:latin typeface="+mj-lt"/>
              </a:rPr>
              <a:t>Operations</a:t>
            </a:r>
          </a:p>
        </p:txBody>
      </p:sp>
      <p:sp>
        <p:nvSpPr>
          <p:cNvPr id="26" name="TextBox 25"/>
          <p:cNvSpPr txBox="1"/>
          <p:nvPr/>
        </p:nvSpPr>
        <p:spPr>
          <a:xfrm>
            <a:off x="5582027" y="3932371"/>
            <a:ext cx="1855693" cy="646331"/>
          </a:xfrm>
          <a:prstGeom prst="rect">
            <a:avLst/>
          </a:prstGeom>
          <a:noFill/>
        </p:spPr>
        <p:txBody>
          <a:bodyPr wrap="square" rtlCol="0">
            <a:spAutoFit/>
          </a:bodyPr>
          <a:lstStyle/>
          <a:p>
            <a:r>
              <a:rPr lang="en-US" sz="3600" dirty="0" smtClean="0">
                <a:latin typeface="+mj-lt"/>
              </a:rPr>
              <a:t>Information</a:t>
            </a:r>
          </a:p>
        </p:txBody>
      </p:sp>
      <p:sp>
        <p:nvSpPr>
          <p:cNvPr id="27" name="Rounded Rectangle 26"/>
          <p:cNvSpPr/>
          <p:nvPr/>
        </p:nvSpPr>
        <p:spPr>
          <a:xfrm>
            <a:off x="7653457" y="3932371"/>
            <a:ext cx="4066595" cy="944698"/>
          </a:xfrm>
          <a:prstGeom prst="roundRect">
            <a:avLst/>
          </a:prstGeom>
          <a:gradFill>
            <a:gsLst>
              <a:gs pos="100000">
                <a:srgbClr val="FF4400"/>
              </a:gs>
              <a:gs pos="0">
                <a:srgbClr val="9E2300"/>
              </a:gs>
            </a:gsLst>
            <a:lin ang="2700000" scaled="1"/>
          </a:gradFill>
          <a:ln>
            <a:noFill/>
          </a:ln>
          <a:effectLst>
            <a:glow rad="76200">
              <a:srgbClr val="958022">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startAt="9"/>
            </a:pPr>
            <a:r>
              <a:rPr lang="en-US" sz="1600" dirty="0" smtClean="0"/>
              <a:t>Predictive Analytics and Data Modeling</a:t>
            </a:r>
          </a:p>
        </p:txBody>
      </p:sp>
      <p:sp>
        <p:nvSpPr>
          <p:cNvPr id="36" name="Left Brace 35"/>
          <p:cNvSpPr/>
          <p:nvPr/>
        </p:nvSpPr>
        <p:spPr>
          <a:xfrm>
            <a:off x="4923027" y="1543192"/>
            <a:ext cx="569167" cy="3333877"/>
          </a:xfrm>
          <a:prstGeom prst="leftBrace">
            <a:avLst/>
          </a:prstGeom>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37" name="TextBox 36"/>
          <p:cNvSpPr txBox="1"/>
          <p:nvPr/>
        </p:nvSpPr>
        <p:spPr>
          <a:xfrm>
            <a:off x="559836" y="3232733"/>
            <a:ext cx="3978709" cy="2169825"/>
          </a:xfrm>
          <a:prstGeom prst="rect">
            <a:avLst/>
          </a:prstGeom>
          <a:noFill/>
        </p:spPr>
        <p:txBody>
          <a:bodyPr wrap="square" rtlCol="0">
            <a:spAutoFit/>
          </a:bodyPr>
          <a:lstStyle/>
          <a:p>
            <a:pPr>
              <a:lnSpc>
                <a:spcPct val="150000"/>
              </a:lnSpc>
            </a:pPr>
            <a:r>
              <a:rPr lang="en-US" dirty="0" smtClean="0">
                <a:latin typeface="+mn-lt"/>
              </a:rPr>
              <a:t>Each Module contains a lecture and a hands-on lab exercise that  builds towards an model of an IIoT infrastructure based on a formalized architecture.</a:t>
            </a:r>
          </a:p>
        </p:txBody>
      </p:sp>
      <p:sp>
        <p:nvSpPr>
          <p:cNvPr id="16" name="TextBox 15"/>
          <p:cNvSpPr txBox="1"/>
          <p:nvPr/>
        </p:nvSpPr>
        <p:spPr>
          <a:xfrm>
            <a:off x="559835" y="5378505"/>
            <a:ext cx="3978709" cy="1338828"/>
          </a:xfrm>
          <a:prstGeom prst="rect">
            <a:avLst/>
          </a:prstGeom>
          <a:noFill/>
        </p:spPr>
        <p:txBody>
          <a:bodyPr wrap="square" rtlCol="0">
            <a:spAutoFit/>
          </a:bodyPr>
          <a:lstStyle/>
          <a:p>
            <a:pPr>
              <a:lnSpc>
                <a:spcPct val="150000"/>
              </a:lnSpc>
            </a:pPr>
            <a:r>
              <a:rPr lang="en-US" dirty="0" smtClean="0">
                <a:latin typeface="+mn-lt"/>
              </a:rPr>
              <a:t>Industrial </a:t>
            </a:r>
            <a:r>
              <a:rPr lang="en-US" dirty="0" err="1" smtClean="0">
                <a:latin typeface="+mn-lt"/>
              </a:rPr>
              <a:t>IoT</a:t>
            </a:r>
            <a:r>
              <a:rPr lang="en-US" dirty="0" smtClean="0">
                <a:latin typeface="+mn-lt"/>
              </a:rPr>
              <a:t> Workshop Content: </a:t>
            </a:r>
            <a:r>
              <a:rPr lang="en-US" dirty="0"/>
              <a:t>https://goo.gl/Stt9mD</a:t>
            </a:r>
            <a:endParaRPr lang="en-US" dirty="0" smtClean="0">
              <a:latin typeface="+mn-lt"/>
            </a:endParaRPr>
          </a:p>
          <a:p>
            <a:pPr>
              <a:lnSpc>
                <a:spcPct val="150000"/>
              </a:lnSpc>
            </a:pPr>
            <a:endParaRPr lang="en-US" dirty="0" smtClean="0">
              <a:latin typeface="+mn-lt"/>
            </a:endParaRPr>
          </a:p>
        </p:txBody>
      </p:sp>
    </p:spTree>
    <p:extLst>
      <p:ext uri="{BB962C8B-B14F-4D97-AF65-F5344CB8AC3E}">
        <p14:creationId xmlns:p14="http://schemas.microsoft.com/office/powerpoint/2010/main" val="3884039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Introducing</a:t>
            </a:r>
            <a:r>
              <a:rPr lang="en-US" dirty="0" smtClean="0"/>
              <a:t> the Up2 Grove </a:t>
            </a:r>
            <a:r>
              <a:rPr lang="en-US" dirty="0" err="1" smtClean="0"/>
              <a:t>Iot</a:t>
            </a:r>
            <a:r>
              <a:rPr lang="en-US" dirty="0" smtClean="0"/>
              <a:t> Development kit</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4</a:t>
            </a:fld>
            <a:endParaRPr lang="en-US" dirty="0">
              <a:solidFill>
                <a:prstClr val="white"/>
              </a:solidFill>
            </a:endParaRPr>
          </a:p>
        </p:txBody>
      </p:sp>
      <p:sp>
        <p:nvSpPr>
          <p:cNvPr id="5" name="Content Placeholder 4"/>
          <p:cNvSpPr>
            <a:spLocks noGrp="1"/>
          </p:cNvSpPr>
          <p:nvPr>
            <p:ph sz="quarter" idx="15"/>
          </p:nvPr>
        </p:nvSpPr>
        <p:spPr>
          <a:xfrm>
            <a:off x="471951" y="1233488"/>
            <a:ext cx="4754805" cy="4649787"/>
          </a:xfrm>
        </p:spPr>
        <p:txBody>
          <a:bodyPr/>
          <a:lstStyle/>
          <a:p>
            <a:r>
              <a:rPr lang="en-US" b="1" dirty="0"/>
              <a:t>High-Performance Features</a:t>
            </a:r>
          </a:p>
          <a:p>
            <a:pPr marL="342900" indent="-342900">
              <a:buFont typeface="Arial" panose="020B0604020202020204" pitchFamily="34" charset="0"/>
              <a:buChar char="•"/>
            </a:pPr>
            <a:r>
              <a:rPr lang="en-US" sz="1800" dirty="0"/>
              <a:t>Fast CPU and graphics capabilities</a:t>
            </a:r>
          </a:p>
          <a:p>
            <a:pPr marL="342900" indent="-342900">
              <a:buFont typeface="Arial" panose="020B0604020202020204" pitchFamily="34" charset="0"/>
              <a:buChar char="•"/>
            </a:pPr>
            <a:r>
              <a:rPr lang="en-US" sz="1800" dirty="0"/>
              <a:t>M</a:t>
            </a:r>
            <a:r>
              <a:rPr lang="en-US" sz="1800" dirty="0" smtClean="0"/>
              <a:t>ultiple displays, Dual network ports</a:t>
            </a:r>
            <a:endParaRPr lang="en-US" sz="1800" dirty="0"/>
          </a:p>
          <a:p>
            <a:pPr marL="342900" indent="-342900">
              <a:buFont typeface="Arial" panose="020B0604020202020204" pitchFamily="34" charset="0"/>
              <a:buChar char="•"/>
            </a:pPr>
            <a:r>
              <a:rPr lang="en-US" sz="1800" dirty="0"/>
              <a:t>Many I/O expansion </a:t>
            </a:r>
            <a:r>
              <a:rPr lang="en-US" sz="1800" dirty="0" smtClean="0"/>
              <a:t>options</a:t>
            </a:r>
          </a:p>
          <a:p>
            <a:r>
              <a:rPr lang="en-US" b="1" dirty="0"/>
              <a:t>Integrated </a:t>
            </a:r>
            <a:r>
              <a:rPr lang="en-US" b="1" dirty="0" smtClean="0"/>
              <a:t>Software</a:t>
            </a:r>
          </a:p>
          <a:p>
            <a:pPr marL="285750" indent="-285750">
              <a:buFont typeface="Arial" panose="020B0604020202020204" pitchFamily="34" charset="0"/>
              <a:buChar char="•"/>
            </a:pPr>
            <a:r>
              <a:rPr lang="en-US" sz="1800" dirty="0"/>
              <a:t>Preinstalled Ubuntu* 16.04 </a:t>
            </a:r>
          </a:p>
          <a:p>
            <a:pPr marL="285750" indent="-285750">
              <a:buFont typeface="Arial" panose="020B0604020202020204" pitchFamily="34" charset="0"/>
              <a:buChar char="•"/>
            </a:pPr>
            <a:r>
              <a:rPr lang="en-US" sz="1800" dirty="0" smtClean="0"/>
              <a:t>Over </a:t>
            </a:r>
            <a:r>
              <a:rPr lang="en-US" sz="1800" dirty="0"/>
              <a:t>400 sensor libraries</a:t>
            </a:r>
          </a:p>
          <a:p>
            <a:pPr marL="285750" indent="-285750">
              <a:buFont typeface="Arial" panose="020B0604020202020204" pitchFamily="34" charset="0"/>
              <a:buChar char="•"/>
            </a:pPr>
            <a:r>
              <a:rPr lang="en-US" sz="1800" dirty="0"/>
              <a:t>Integration for major third-party cloud </a:t>
            </a:r>
            <a:r>
              <a:rPr lang="en-US" sz="1800" dirty="0" smtClean="0"/>
              <a:t>providers</a:t>
            </a:r>
          </a:p>
          <a:p>
            <a:r>
              <a:rPr lang="en-US" b="1" dirty="0" smtClean="0"/>
              <a:t>Development</a:t>
            </a:r>
          </a:p>
          <a:p>
            <a:pPr marL="285750" indent="-285750">
              <a:buFont typeface="Arial" panose="020B0604020202020204" pitchFamily="34" charset="0"/>
              <a:buChar char="•"/>
            </a:pPr>
            <a:r>
              <a:rPr lang="en-US" sz="1800" dirty="0"/>
              <a:t>Develop </a:t>
            </a:r>
            <a:r>
              <a:rPr lang="en-US" sz="1800" dirty="0" smtClean="0"/>
              <a:t>simply </a:t>
            </a:r>
            <a:r>
              <a:rPr lang="en-US" sz="1800" dirty="0"/>
              <a:t>with Arduino Create*</a:t>
            </a:r>
          </a:p>
          <a:p>
            <a:pPr marL="285750" indent="-285750">
              <a:buFont typeface="Arial" panose="020B0604020202020204" pitchFamily="34" charset="0"/>
              <a:buChar char="•"/>
            </a:pPr>
            <a:r>
              <a:rPr lang="en-US" sz="1800" dirty="0"/>
              <a:t>Optimize </a:t>
            </a:r>
            <a:r>
              <a:rPr lang="en-US" sz="1800" dirty="0" smtClean="0"/>
              <a:t>code </a:t>
            </a:r>
            <a:r>
              <a:rPr lang="en-US" sz="1800" dirty="0"/>
              <a:t>with Intel® System Studio</a:t>
            </a:r>
          </a:p>
          <a:p>
            <a:endParaRPr lang="en-US" b="1" dirty="0"/>
          </a:p>
          <a:p>
            <a:pPr marL="342900" indent="-342900">
              <a:buFont typeface="Arial" panose="020B0604020202020204" pitchFamily="34" charset="0"/>
              <a:buChar char="•"/>
            </a:pPr>
            <a:endParaRPr lang="en-US" b="1" dirty="0"/>
          </a:p>
          <a:p>
            <a:pPr marL="342900" indent="-342900">
              <a:buFont typeface="Arial" panose="020B0604020202020204" pitchFamily="34" charset="0"/>
              <a:buChar char="•"/>
            </a:pPr>
            <a:endParaRPr lang="en-US" sz="1800" dirty="0"/>
          </a:p>
          <a:p>
            <a:endParaRPr lang="en-US" dirty="0"/>
          </a:p>
        </p:txBody>
      </p:sp>
      <p:pic>
        <p:nvPicPr>
          <p:cNvPr id="14" name="Picture 2" descr="https://software.intel.com/sites/default/files/managed/4d/fe/IoT-UP2-head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8540" y="3867656"/>
            <a:ext cx="3099855" cy="216989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UP² Grove IoT Development Ki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61228" y="1079210"/>
            <a:ext cx="3512225" cy="263416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UP² Grove IoT Development Ki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826854" y="3867656"/>
            <a:ext cx="2893198" cy="2169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277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5400" dirty="0">
                <a:solidFill>
                  <a:schemeClr val="accent3">
                    <a:alpha val="90000"/>
                  </a:schemeClr>
                </a:solidFill>
              </a:rPr>
              <a:t>IOT</a:t>
            </a:r>
            <a:r>
              <a:rPr lang="en-US" sz="5400" dirty="0"/>
              <a:t> Client (Core) Foundation Dev Kit - Starting at $1,250 </a:t>
            </a:r>
          </a:p>
        </p:txBody>
      </p:sp>
      <p:sp>
        <p:nvSpPr>
          <p:cNvPr id="9" name="Text Placeholder 8"/>
          <p:cNvSpPr>
            <a:spLocks noGrp="1"/>
          </p:cNvSpPr>
          <p:nvPr>
            <p:ph type="body" sz="quarter" idx="13"/>
          </p:nvPr>
        </p:nvSpPr>
        <p:spPr/>
        <p:txBody>
          <a:bodyPr/>
          <a:lstStyle/>
          <a:p>
            <a:endParaRPr lang="en-US"/>
          </a:p>
        </p:txBody>
      </p:sp>
      <p:sp>
        <p:nvSpPr>
          <p:cNvPr id="8" name="Slide Number Placeholder 2"/>
          <p:cNvSpPr>
            <a:spLocks noGrp="1"/>
          </p:cNvSpPr>
          <p:nvPr>
            <p:ph type="sldNum" sz="quarter" idx="14"/>
          </p:nvPr>
        </p:nvSpPr>
        <p:spPr/>
        <p:txBody>
          <a:bodyPr/>
          <a:lstStyle/>
          <a:p>
            <a:pPr algn="ctr"/>
            <a:fld id="{5E5A82ED-DF99-3C4B-BFDB-673AC66CD850}" type="slidenum">
              <a:rPr lang="en-US" sz="1200" smtClean="0">
                <a:solidFill>
                  <a:prstClr val="white"/>
                </a:solidFill>
              </a:rPr>
              <a:pPr algn="ctr"/>
              <a:t>5</a:t>
            </a:fld>
            <a:endParaRPr lang="en-US" sz="1200" dirty="0">
              <a:solidFill>
                <a:prstClr val="white"/>
              </a:solidFill>
            </a:endParaRPr>
          </a:p>
        </p:txBody>
      </p:sp>
      <p:sp>
        <p:nvSpPr>
          <p:cNvPr id="13" name="TextBox 12"/>
          <p:cNvSpPr txBox="1"/>
          <p:nvPr/>
        </p:nvSpPr>
        <p:spPr>
          <a:xfrm>
            <a:off x="471951" y="4755999"/>
            <a:ext cx="3496702" cy="1077218"/>
          </a:xfrm>
          <a:prstGeom prst="rect">
            <a:avLst/>
          </a:prstGeom>
          <a:noFill/>
        </p:spPr>
        <p:txBody>
          <a:bodyPr vert="horz" wrap="square" lIns="0" tIns="0" rIns="0" bIns="0" rtlCol="0">
            <a:spAutoFit/>
          </a:bodyPr>
          <a:lstStyle/>
          <a:p>
            <a:pPr>
              <a:spcBef>
                <a:spcPts val="600"/>
              </a:spcBef>
              <a:spcAft>
                <a:spcPts val="600"/>
              </a:spcAft>
            </a:pPr>
            <a:r>
              <a:rPr lang="en-US" sz="1400" dirty="0" smtClean="0"/>
              <a:t>The IOT Client Foundational Kit will provide </a:t>
            </a:r>
            <a:r>
              <a:rPr lang="en-US" sz="1400" b="1" dirty="0" smtClean="0"/>
              <a:t>manageability</a:t>
            </a:r>
            <a:r>
              <a:rPr lang="en-US" sz="1400" dirty="0" smtClean="0"/>
              <a:t>, </a:t>
            </a:r>
            <a:r>
              <a:rPr lang="en-US" sz="1400" b="1" dirty="0" smtClean="0"/>
              <a:t>performance</a:t>
            </a:r>
            <a:r>
              <a:rPr lang="en-US" sz="1400" dirty="0" smtClean="0"/>
              <a:t>, and a </a:t>
            </a:r>
            <a:r>
              <a:rPr lang="en-US" sz="1400" b="1" dirty="0" smtClean="0"/>
              <a:t>scalable rapid path to market</a:t>
            </a:r>
            <a:r>
              <a:rPr lang="en-US" sz="1400" dirty="0" smtClean="0"/>
              <a:t> solution that will support advanced </a:t>
            </a:r>
            <a:r>
              <a:rPr lang="en-US" sz="1400" b="1" dirty="0" smtClean="0"/>
              <a:t>computer vision </a:t>
            </a:r>
            <a:r>
              <a:rPr lang="en-US" sz="1400" dirty="0" smtClean="0"/>
              <a:t>and </a:t>
            </a:r>
            <a:r>
              <a:rPr lang="en-US" sz="1400" b="1" dirty="0" smtClean="0"/>
              <a:t>deep learning </a:t>
            </a:r>
            <a:r>
              <a:rPr lang="en-US" sz="1400" dirty="0" smtClean="0"/>
              <a:t>usages.</a:t>
            </a:r>
            <a:endParaRPr lang="en-US" sz="1400" dirty="0"/>
          </a:p>
        </p:txBody>
      </p:sp>
      <p:pic>
        <p:nvPicPr>
          <p:cNvPr id="15" name="Picture 1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71951" y="1067495"/>
            <a:ext cx="3496702" cy="3316938"/>
          </a:xfrm>
          <a:prstGeom prst="rect">
            <a:avLst/>
          </a:prstGeom>
        </p:spPr>
      </p:pic>
      <p:sp>
        <p:nvSpPr>
          <p:cNvPr id="2" name="Rectangle 1">
            <a:extLst>
              <a:ext uri="{FF2B5EF4-FFF2-40B4-BE49-F238E27FC236}">
                <a16:creationId xmlns="" xmlns:a16="http://schemas.microsoft.com/office/drawing/2014/main" id="{79E9986C-3831-AB41-A38B-CF4D6B0FD745}"/>
              </a:ext>
            </a:extLst>
          </p:cNvPr>
          <p:cNvSpPr/>
          <p:nvPr/>
        </p:nvSpPr>
        <p:spPr>
          <a:xfrm>
            <a:off x="4234543" y="1067494"/>
            <a:ext cx="7734237" cy="5786199"/>
          </a:xfrm>
          <a:prstGeom prst="rect">
            <a:avLst/>
          </a:prstGeom>
        </p:spPr>
        <p:txBody>
          <a:bodyPr wrap="square">
            <a:spAutoFit/>
          </a:bodyPr>
          <a:lstStyle/>
          <a:p>
            <a:r>
              <a:rPr lang="en-US" sz="1600" dirty="0" smtClean="0"/>
              <a:t>IEI </a:t>
            </a:r>
            <a:r>
              <a:rPr lang="en-US" sz="1600" dirty="0"/>
              <a:t>Tank-870-Q170 (2-slot)</a:t>
            </a:r>
          </a:p>
          <a:p>
            <a:r>
              <a:rPr lang="en-US" sz="1400" dirty="0" err="1"/>
              <a:t>PCIe</a:t>
            </a:r>
            <a:r>
              <a:rPr lang="en-US" sz="1400" dirty="0"/>
              <a:t> slots that will support HDDL-F (FPGA) and HDDL-RC (Myriad X)</a:t>
            </a:r>
          </a:p>
          <a:p>
            <a:r>
              <a:rPr lang="en-US" sz="1400" dirty="0">
                <a:hlinkClick r:id="rId4"/>
              </a:rPr>
              <a:t>http://eshop.usa.ieiworld.com/usa/items.php?CA=2&amp;sub_CA=24</a:t>
            </a:r>
            <a:r>
              <a:rPr lang="en-US" sz="1400" dirty="0"/>
              <a:t> </a:t>
            </a:r>
          </a:p>
          <a:p>
            <a:r>
              <a:rPr lang="en-US" sz="1400" dirty="0"/>
              <a:t>Specs:</a:t>
            </a:r>
          </a:p>
          <a:p>
            <a:pPr marL="643419" lvl="1" indent="-342900">
              <a:spcBef>
                <a:spcPts val="0"/>
              </a:spcBef>
              <a:buFont typeface="Arial" panose="020B0604020202020204" pitchFamily="34" charset="0"/>
              <a:buChar char="•"/>
            </a:pPr>
            <a:r>
              <a:rPr lang="en-US" sz="1400" dirty="0"/>
              <a:t>Dimensions:  5” (121.5mm) x 10” (255.2mm) x 8” (205mm) </a:t>
            </a:r>
          </a:p>
          <a:p>
            <a:pPr marL="643419" lvl="1" indent="-342900">
              <a:spcBef>
                <a:spcPts val="0"/>
              </a:spcBef>
              <a:buFont typeface="Arial" panose="020B0604020202020204" pitchFamily="34" charset="0"/>
              <a:buChar char="•"/>
            </a:pPr>
            <a:r>
              <a:rPr lang="en-US" sz="1400" dirty="0"/>
              <a:t>Weight:  13.9lbs (6.3kg)</a:t>
            </a:r>
          </a:p>
          <a:p>
            <a:pPr marL="643419" lvl="1" indent="-342900">
              <a:spcBef>
                <a:spcPts val="0"/>
              </a:spcBef>
              <a:buFont typeface="Arial" panose="020B0604020202020204" pitchFamily="34" charset="0"/>
              <a:buChar char="•"/>
            </a:pPr>
            <a:r>
              <a:rPr lang="en-US" sz="1400" dirty="0"/>
              <a:t>Core i5 (Sky Lake at launch then convert to Coffee Lake Q4’18)</a:t>
            </a:r>
          </a:p>
          <a:p>
            <a:pPr marL="1104788" lvl="2" indent="-342900">
              <a:spcBef>
                <a:spcPts val="0"/>
              </a:spcBef>
              <a:buFont typeface="Arial" panose="020B0604020202020204" pitchFamily="34" charset="0"/>
              <a:buChar char="•"/>
            </a:pPr>
            <a:r>
              <a:rPr lang="en-US" sz="1200" dirty="0" err="1"/>
              <a:t>Kaby</a:t>
            </a:r>
            <a:r>
              <a:rPr lang="en-US" sz="1200" dirty="0"/>
              <a:t> Lake Gen </a:t>
            </a:r>
            <a:r>
              <a:rPr lang="en-US" sz="1200" dirty="0" err="1"/>
              <a:t>Gfx</a:t>
            </a:r>
            <a:r>
              <a:rPr lang="en-US" sz="1200" dirty="0"/>
              <a:t> driver incompatible with CV SDK</a:t>
            </a:r>
          </a:p>
          <a:p>
            <a:pPr marL="643419" lvl="1" indent="-342900">
              <a:spcBef>
                <a:spcPts val="0"/>
              </a:spcBef>
              <a:buFont typeface="Arial" panose="020B0604020202020204" pitchFamily="34" charset="0"/>
              <a:buChar char="•"/>
            </a:pPr>
            <a:r>
              <a:rPr lang="en-US" sz="1400" dirty="0" err="1"/>
              <a:t>Fanless</a:t>
            </a:r>
            <a:endParaRPr lang="en-US" sz="1400" dirty="0"/>
          </a:p>
          <a:p>
            <a:pPr marL="643419" lvl="1" indent="-342900">
              <a:spcBef>
                <a:spcPts val="0"/>
              </a:spcBef>
              <a:buFont typeface="Arial" panose="020B0604020202020204" pitchFamily="34" charset="0"/>
              <a:buChar char="•"/>
            </a:pPr>
            <a:r>
              <a:rPr lang="en-US" sz="1400" dirty="0"/>
              <a:t>8GB of RAM</a:t>
            </a:r>
          </a:p>
          <a:p>
            <a:pPr marL="643419" lvl="1" indent="-342900">
              <a:spcBef>
                <a:spcPts val="0"/>
              </a:spcBef>
              <a:buFont typeface="Arial" panose="020B0604020202020204" pitchFamily="34" charset="0"/>
              <a:buChar char="•"/>
            </a:pPr>
            <a:r>
              <a:rPr lang="en-US" sz="1400" dirty="0"/>
              <a:t>1TB HDD</a:t>
            </a:r>
          </a:p>
          <a:p>
            <a:pPr marL="643419" lvl="1" indent="-342900">
              <a:spcBef>
                <a:spcPts val="0"/>
              </a:spcBef>
              <a:buFont typeface="Arial" panose="020B0604020202020204" pitchFamily="34" charset="0"/>
              <a:buChar char="•"/>
            </a:pPr>
            <a:r>
              <a:rPr lang="en-US" sz="1400" dirty="0"/>
              <a:t>2x </a:t>
            </a:r>
            <a:r>
              <a:rPr lang="en-US" sz="1400" dirty="0" err="1"/>
              <a:t>PCIe</a:t>
            </a:r>
            <a:r>
              <a:rPr lang="en-US" sz="1400" dirty="0"/>
              <a:t> x8</a:t>
            </a:r>
          </a:p>
          <a:p>
            <a:pPr marL="643419" lvl="1" indent="-342900">
              <a:spcBef>
                <a:spcPts val="0"/>
              </a:spcBef>
              <a:buFont typeface="Arial" panose="020B0604020202020204" pitchFamily="34" charset="0"/>
              <a:buChar char="•"/>
            </a:pPr>
            <a:r>
              <a:rPr lang="en-US" sz="1400" dirty="0"/>
              <a:t>LAN1: Intel® I219LM </a:t>
            </a:r>
            <a:r>
              <a:rPr lang="en-US" sz="1400" dirty="0" err="1"/>
              <a:t>PCIe</a:t>
            </a:r>
            <a:r>
              <a:rPr lang="en-US" sz="1400" dirty="0"/>
              <a:t> controller</a:t>
            </a:r>
          </a:p>
          <a:p>
            <a:pPr marL="643419" lvl="1" indent="-342900">
              <a:spcBef>
                <a:spcPts val="0"/>
              </a:spcBef>
              <a:buFont typeface="Arial" panose="020B0604020202020204" pitchFamily="34" charset="0"/>
              <a:buChar char="•"/>
            </a:pPr>
            <a:r>
              <a:rPr lang="en-US" sz="1400" dirty="0"/>
              <a:t>LAN2 (</a:t>
            </a:r>
            <a:r>
              <a:rPr lang="en-US" sz="1400" dirty="0" err="1"/>
              <a:t>iRIS</a:t>
            </a:r>
            <a:r>
              <a:rPr lang="en-US" sz="1400" dirty="0"/>
              <a:t>): Intel® I210 </a:t>
            </a:r>
            <a:r>
              <a:rPr lang="en-US" sz="1400" dirty="0" err="1"/>
              <a:t>PCIe</a:t>
            </a:r>
            <a:r>
              <a:rPr lang="en-US" sz="1400" dirty="0"/>
              <a:t> controller</a:t>
            </a:r>
          </a:p>
          <a:p>
            <a:pPr marL="643419" lvl="1" indent="-342900">
              <a:spcBef>
                <a:spcPts val="0"/>
              </a:spcBef>
              <a:buFont typeface="Arial" panose="020B0604020202020204" pitchFamily="34" charset="0"/>
              <a:buChar char="•"/>
            </a:pPr>
            <a:r>
              <a:rPr lang="en-US" sz="1400" dirty="0"/>
              <a:t>WIFI/BT : </a:t>
            </a:r>
            <a:r>
              <a:rPr lang="en-US" sz="1400" dirty="0" err="1"/>
              <a:t>Realtek</a:t>
            </a:r>
            <a:r>
              <a:rPr lang="en-US" sz="1400" dirty="0"/>
              <a:t> RTL8821AE :  1T1R </a:t>
            </a:r>
            <a:r>
              <a:rPr lang="en-US" sz="1400" dirty="0" err="1"/>
              <a:t>wifi</a:t>
            </a:r>
            <a:r>
              <a:rPr lang="en-US" sz="1400" dirty="0"/>
              <a:t> module kit for embedded system, IEEE802.11a/b/g/n/ac </a:t>
            </a:r>
            <a:r>
              <a:rPr lang="en-US" sz="1400" dirty="0" err="1"/>
              <a:t>WiFi</a:t>
            </a:r>
            <a:r>
              <a:rPr lang="en-US" sz="1400" dirty="0"/>
              <a:t> with Bluetooth 4.0/3.0+HS, 1 x </a:t>
            </a:r>
            <a:r>
              <a:rPr lang="en-US" sz="1400" dirty="0" err="1"/>
              <a:t>wifi</a:t>
            </a:r>
            <a:r>
              <a:rPr lang="en-US" sz="1400" dirty="0"/>
              <a:t> module, 2 x 400mm RF cable, 2 x Antenna, RoHS</a:t>
            </a:r>
          </a:p>
          <a:p>
            <a:pPr marL="643419" lvl="1" indent="-342900">
              <a:spcBef>
                <a:spcPts val="0"/>
              </a:spcBef>
              <a:buFont typeface="Arial" panose="020B0604020202020204" pitchFamily="34" charset="0"/>
              <a:buChar char="•"/>
            </a:pPr>
            <a:r>
              <a:rPr lang="en-US" sz="1400" dirty="0"/>
              <a:t>I/O Ports:  4x USB 3.0, 4 x USB 2.0, 4x RS-232, 2x RS-232/485, 8-bit DIO, 1x Line-out, 1x Mic-in</a:t>
            </a:r>
          </a:p>
          <a:p>
            <a:pPr marL="643419" lvl="1" indent="-342900">
              <a:spcBef>
                <a:spcPts val="0"/>
              </a:spcBef>
              <a:buFont typeface="Arial" panose="020B0604020202020204" pitchFamily="34" charset="0"/>
              <a:buChar char="•"/>
            </a:pPr>
            <a:r>
              <a:rPr lang="en-US" sz="1400" dirty="0"/>
              <a:t>Operating Temp:  -20°C~60°C</a:t>
            </a:r>
          </a:p>
          <a:p>
            <a:pPr marL="643419" lvl="1" indent="-342900">
              <a:buFont typeface="Arial" panose="020B0604020202020204" pitchFamily="34" charset="0"/>
              <a:buChar char="•"/>
            </a:pPr>
            <a:endParaRPr lang="en-US" dirty="0"/>
          </a:p>
          <a:p>
            <a:endParaRPr lang="en-US" dirty="0"/>
          </a:p>
          <a:p>
            <a:endParaRPr lang="en-US" dirty="0"/>
          </a:p>
          <a:p>
            <a:endParaRPr lang="en-US" dirty="0"/>
          </a:p>
          <a:p>
            <a:endParaRPr lang="en-US" dirty="0">
              <a:latin typeface="Calibri" panose="020F0502020204030204" pitchFamily="34" charset="0"/>
            </a:endParaRPr>
          </a:p>
        </p:txBody>
      </p:sp>
      <p:sp>
        <p:nvSpPr>
          <p:cNvPr id="3" name="Rectangle 2">
            <a:extLst>
              <a:ext uri="{FF2B5EF4-FFF2-40B4-BE49-F238E27FC236}">
                <a16:creationId xmlns="" xmlns:a16="http://schemas.microsoft.com/office/drawing/2014/main" id="{30F5CA48-0AEE-444D-BAA0-679D00025BC8}"/>
              </a:ext>
            </a:extLst>
          </p:cNvPr>
          <p:cNvSpPr/>
          <p:nvPr/>
        </p:nvSpPr>
        <p:spPr>
          <a:xfrm>
            <a:off x="4234543" y="5776366"/>
            <a:ext cx="6096000" cy="523220"/>
          </a:xfrm>
          <a:prstGeom prst="rect">
            <a:avLst/>
          </a:prstGeom>
        </p:spPr>
        <p:txBody>
          <a:bodyPr>
            <a:spAutoFit/>
          </a:bodyPr>
          <a:lstStyle/>
          <a:p>
            <a:r>
              <a:rPr lang="en-US" sz="1400" dirty="0">
                <a:solidFill>
                  <a:prstClr val="black"/>
                </a:solidFill>
                <a:hlinkClick r:id="rId5"/>
              </a:rPr>
              <a:t>https://software.intel.com/en-us/blogs/2018/06/13/introducing-the-tank-aiot-developer-kit</a:t>
            </a:r>
            <a:r>
              <a:rPr lang="en-US" sz="1400" dirty="0">
                <a:solidFill>
                  <a:prstClr val="black"/>
                </a:solidFill>
              </a:rPr>
              <a:t> </a:t>
            </a:r>
          </a:p>
        </p:txBody>
      </p:sp>
    </p:spTree>
    <p:extLst>
      <p:ext uri="{BB962C8B-B14F-4D97-AF65-F5344CB8AC3E}">
        <p14:creationId xmlns:p14="http://schemas.microsoft.com/office/powerpoint/2010/main" val="268173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8175" y="1932769"/>
            <a:ext cx="2204663" cy="2580941"/>
          </a:xfrm>
          <a:prstGeom prst="rect">
            <a:avLst/>
          </a:prstGeom>
        </p:spPr>
      </p:pic>
      <p:pic>
        <p:nvPicPr>
          <p:cNvPr id="53" name="Picture 5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778" y="2004536"/>
            <a:ext cx="2204663" cy="2580940"/>
          </a:xfrm>
          <a:prstGeom prst="rect">
            <a:avLst/>
          </a:prstGeom>
        </p:spPr>
      </p:pic>
      <p:pic>
        <p:nvPicPr>
          <p:cNvPr id="54" name="Picture 5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5379" y="2004536"/>
            <a:ext cx="2204663" cy="2580940"/>
          </a:xfrm>
          <a:prstGeom prst="rect">
            <a:avLst/>
          </a:prstGeom>
        </p:spPr>
      </p:pic>
      <p:sp useBgFill="1">
        <p:nvSpPr>
          <p:cNvPr id="55" name="Rectangle 54"/>
          <p:cNvSpPr/>
          <p:nvPr/>
        </p:nvSpPr>
        <p:spPr>
          <a:xfrm>
            <a:off x="1461459"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1</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st</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1" name="Rectangle 60"/>
          <p:cNvSpPr/>
          <p:nvPr/>
        </p:nvSpPr>
        <p:spPr>
          <a:xfrm>
            <a:off x="3778175"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2</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nd</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7" name="Rectangle 66"/>
          <p:cNvSpPr/>
          <p:nvPr/>
        </p:nvSpPr>
        <p:spPr>
          <a:xfrm>
            <a:off x="6096777"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3</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rd</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9" name="Rectangle 68"/>
          <p:cNvSpPr/>
          <p:nvPr/>
        </p:nvSpPr>
        <p:spPr>
          <a:xfrm>
            <a:off x="8415379"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4</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th</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p:nvSpPr>
          <p:cNvPr id="71" name="Rectangle 70"/>
          <p:cNvSpPr/>
          <p:nvPr/>
        </p:nvSpPr>
        <p:spPr>
          <a:xfrm>
            <a:off x="1457685" y="4587832"/>
            <a:ext cx="2204663" cy="487610"/>
          </a:xfrm>
          <a:prstGeom prst="rect">
            <a:avLst/>
          </a:prstGeom>
          <a:gradFill flip="none" rotWithShape="1">
            <a:gsLst>
              <a:gs pos="100000">
                <a:srgbClr val="D0E600"/>
              </a:gs>
              <a:gs pos="0">
                <a:srgbClr val="788500"/>
              </a:gs>
            </a:gsLst>
            <a:lin ang="270000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1760’s</a:t>
            </a:r>
          </a:p>
        </p:txBody>
      </p:sp>
      <p:sp>
        <p:nvSpPr>
          <p:cNvPr id="72" name="Rectangle 71"/>
          <p:cNvSpPr/>
          <p:nvPr/>
        </p:nvSpPr>
        <p:spPr>
          <a:xfrm>
            <a:off x="3778175" y="4585475"/>
            <a:ext cx="2204663" cy="487610"/>
          </a:xfrm>
          <a:prstGeom prst="rect">
            <a:avLst/>
          </a:prstGeom>
          <a:gradFill>
            <a:gsLst>
              <a:gs pos="100000">
                <a:srgbClr val="FFA800"/>
              </a:gs>
              <a:gs pos="0">
                <a:srgbClr val="A06000"/>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GB"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1860’s</a:t>
            </a:r>
            <a:endPar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endParaRPr>
          </a:p>
        </p:txBody>
      </p:sp>
      <p:sp>
        <p:nvSpPr>
          <p:cNvPr id="73" name="Rectangle 72"/>
          <p:cNvSpPr/>
          <p:nvPr/>
        </p:nvSpPr>
        <p:spPr>
          <a:xfrm>
            <a:off x="6096777" y="4585474"/>
            <a:ext cx="2204663" cy="487610"/>
          </a:xfrm>
          <a:prstGeom prst="rect">
            <a:avLst/>
          </a:prstGeom>
          <a:gradFill>
            <a:gsLst>
              <a:gs pos="100000">
                <a:srgbClr val="FFDD42"/>
              </a:gs>
              <a:gs pos="0">
                <a:srgbClr val="958022"/>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Late 1900’s</a:t>
            </a:r>
          </a:p>
        </p:txBody>
      </p:sp>
      <p:sp>
        <p:nvSpPr>
          <p:cNvPr id="74" name="Rectangle 73"/>
          <p:cNvSpPr/>
          <p:nvPr/>
        </p:nvSpPr>
        <p:spPr>
          <a:xfrm>
            <a:off x="8415379" y="4585474"/>
            <a:ext cx="2204663" cy="487610"/>
          </a:xfrm>
          <a:prstGeom prst="rect">
            <a:avLst/>
          </a:prstGeom>
          <a:gradFill>
            <a:gsLst>
              <a:gs pos="100000">
                <a:srgbClr val="FF4400"/>
              </a:gs>
              <a:gs pos="0">
                <a:srgbClr val="9E2300"/>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err="1">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nOW</a:t>
            </a:r>
            <a:endPar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endParaRPr>
          </a:p>
        </p:txBody>
      </p:sp>
      <p:sp>
        <p:nvSpPr>
          <p:cNvPr id="75" name="Rectangle 74"/>
          <p:cNvSpPr/>
          <p:nvPr/>
        </p:nvSpPr>
        <p:spPr>
          <a:xfrm>
            <a:off x="1461459" y="5075441"/>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Steam, Water Mechanized </a:t>
            </a:r>
            <a:r>
              <a:rPr lang="en-US" sz="1500" b="1" kern="0" dirty="0">
                <a:solidFill>
                  <a:prstClr val="white"/>
                </a:solidFill>
              </a:rPr>
              <a:t>Production</a:t>
            </a:r>
            <a:endParaRPr lang="en-US" sz="1500" b="1" kern="0" spc="-20" dirty="0">
              <a:solidFill>
                <a:prstClr val="white"/>
              </a:solidFill>
            </a:endParaRPr>
          </a:p>
        </p:txBody>
      </p:sp>
      <p:sp>
        <p:nvSpPr>
          <p:cNvPr id="76" name="Rectangle 75"/>
          <p:cNvSpPr/>
          <p:nvPr/>
        </p:nvSpPr>
        <p:spPr>
          <a:xfrm>
            <a:off x="3778174" y="5073084"/>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a:solidFill>
                  <a:prstClr val="white"/>
                </a:solidFill>
              </a:rPr>
              <a:t>Electrification, Oil, Mass Production</a:t>
            </a:r>
          </a:p>
        </p:txBody>
      </p:sp>
      <p:sp>
        <p:nvSpPr>
          <p:cNvPr id="77" name="Rectangle 76"/>
          <p:cNvSpPr/>
          <p:nvPr/>
        </p:nvSpPr>
        <p:spPr>
          <a:xfrm>
            <a:off x="6096777" y="5075441"/>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Invention of the Microchip</a:t>
            </a:r>
            <a:endParaRPr lang="en-US" sz="1500" b="1" kern="0" dirty="0">
              <a:solidFill>
                <a:prstClr val="white"/>
              </a:solidFill>
            </a:endParaRPr>
          </a:p>
        </p:txBody>
      </p:sp>
      <p:sp>
        <p:nvSpPr>
          <p:cNvPr id="78" name="Rectangle 77"/>
          <p:cNvSpPr/>
          <p:nvPr/>
        </p:nvSpPr>
        <p:spPr>
          <a:xfrm>
            <a:off x="8428439" y="5073084"/>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Invention of the computerized network</a:t>
            </a:r>
            <a:endParaRPr lang="en-US" sz="1500" b="1" kern="0" dirty="0">
              <a:solidFill>
                <a:prstClr val="white"/>
              </a:solidFill>
            </a:endParaRPr>
          </a:p>
        </p:txBody>
      </p:sp>
      <p:sp>
        <p:nvSpPr>
          <p:cNvPr id="2" name="Title 1"/>
          <p:cNvSpPr>
            <a:spLocks noGrp="1"/>
          </p:cNvSpPr>
          <p:nvPr>
            <p:ph type="title"/>
          </p:nvPr>
        </p:nvSpPr>
        <p:spPr/>
        <p:txBody>
          <a:bodyPr/>
          <a:lstStyle/>
          <a:p>
            <a:r>
              <a:rPr lang="en-US" sz="6000" kern="0" spc="100" dirty="0">
                <a:solidFill>
                  <a:srgbClr val="F3D54E"/>
                </a:solidFill>
                <a:effectLst>
                  <a:outerShdw blurRad="431800" algn="ctr" rotWithShape="0">
                    <a:prstClr val="black"/>
                  </a:outerShdw>
                </a:effectLst>
              </a:rPr>
              <a:t>industrial</a:t>
            </a:r>
            <a:r>
              <a:rPr lang="en-US" sz="6000" dirty="0" smtClean="0">
                <a:solidFill>
                  <a:srgbClr val="FFFFFF"/>
                </a:solidFill>
              </a:rPr>
              <a:t> Revolution 4.0</a:t>
            </a:r>
            <a:endParaRPr lang="en-US" sz="6000" dirty="0"/>
          </a:p>
        </p:txBody>
      </p:sp>
      <p:sp>
        <p:nvSpPr>
          <p:cNvPr id="8" name="Text Placeholder 7"/>
          <p:cNvSpPr>
            <a:spLocks noGrp="1"/>
          </p:cNvSpPr>
          <p:nvPr>
            <p:ph type="body" sz="quarter" idx="13"/>
          </p:nvPr>
        </p:nvSpPr>
        <p:spPr/>
        <p:txBody>
          <a:bodyPr/>
          <a:lstStyle/>
          <a:p>
            <a:endParaRPr lang="en-US"/>
          </a:p>
        </p:txBody>
      </p:sp>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57685" y="2004536"/>
            <a:ext cx="2132261" cy="2509174"/>
          </a:xfrm>
          <a:prstGeom prst="rect">
            <a:avLst/>
          </a:prstGeom>
        </p:spPr>
      </p:pic>
    </p:spTree>
    <p:extLst>
      <p:ext uri="{BB962C8B-B14F-4D97-AF65-F5344CB8AC3E}">
        <p14:creationId xmlns:p14="http://schemas.microsoft.com/office/powerpoint/2010/main" val="3473701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employee-training1.jpg"/>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2666483" y="1267755"/>
            <a:ext cx="2622223" cy="1371811"/>
          </a:xfrm>
          <a:prstGeom prst="rect">
            <a:avLst/>
          </a:prstGeom>
        </p:spPr>
      </p:pic>
      <p:pic>
        <p:nvPicPr>
          <p:cNvPr id="14" name="Picture 13" descr="NPI.jpg"/>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1833814" y="4633028"/>
            <a:ext cx="2000303" cy="942451"/>
          </a:xfrm>
          <a:prstGeom prst="rect">
            <a:avLst/>
          </a:prstGeom>
        </p:spPr>
      </p:pic>
      <p:pic>
        <p:nvPicPr>
          <p:cNvPr id="15" name="Picture 14" descr="metal2.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98866" y="775743"/>
            <a:ext cx="2592868" cy="5586959"/>
          </a:xfrm>
          <a:prstGeom prst="rect">
            <a:avLst/>
          </a:prstGeom>
        </p:spPr>
      </p:pic>
      <p:pic>
        <p:nvPicPr>
          <p:cNvPr id="16" name="Picture 15" descr="workforce-productivity1.jpg"/>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7274443" y="2128002"/>
            <a:ext cx="1838291" cy="1459545"/>
          </a:xfrm>
          <a:prstGeom prst="rect">
            <a:avLst/>
          </a:prstGeom>
        </p:spPr>
      </p:pic>
      <p:pic>
        <p:nvPicPr>
          <p:cNvPr id="17" name="Picture 16" descr="innovation1.jpg"/>
          <p:cNvPicPr>
            <a:picLocks noChangeAspect="1"/>
          </p:cNvPicPr>
          <p:nvPr/>
        </p:nvPicPr>
        <p:blipFill>
          <a:blip r:embed="rId7" cstate="screen">
            <a:extLst>
              <a:ext uri="{28A0092B-C50C-407E-A947-70E740481C1C}">
                <a14:useLocalDpi xmlns:a14="http://schemas.microsoft.com/office/drawing/2010/main" val="0"/>
              </a:ext>
            </a:extLst>
          </a:blip>
          <a:stretch>
            <a:fillRect/>
          </a:stretch>
        </p:blipFill>
        <p:spPr>
          <a:xfrm>
            <a:off x="6528096" y="925468"/>
            <a:ext cx="2109115" cy="1067739"/>
          </a:xfrm>
          <a:prstGeom prst="rect">
            <a:avLst/>
          </a:prstGeom>
        </p:spPr>
      </p:pic>
      <p:pic>
        <p:nvPicPr>
          <p:cNvPr id="19" name="Picture 18" descr="machine-visibility1.jpg"/>
          <p:cNvPicPr>
            <a:picLocks noChangeAspect="1"/>
          </p:cNvPicPr>
          <p:nvPr/>
        </p:nvPicPr>
        <p:blipFill>
          <a:blip r:embed="rId8">
            <a:extLst>
              <a:ext uri="{BEBA8EAE-BF5A-486C-A8C5-ECC9F3942E4B}">
                <a14:imgProps xmlns:a14="http://schemas.microsoft.com/office/drawing/2010/main">
                  <a14:imgLayer r:embed="rId9">
                    <a14:imgEffect>
                      <a14:saturation sat="66000"/>
                    </a14:imgEffect>
                    <a14:imgEffect>
                      <a14:brightnessContrast bright="-24000" contrast="7000"/>
                    </a14:imgEffect>
                  </a14:imgLayer>
                </a14:imgProps>
              </a:ext>
              <a:ext uri="{28A0092B-C50C-407E-A947-70E740481C1C}">
                <a14:useLocalDpi xmlns:a14="http://schemas.microsoft.com/office/drawing/2010/main" val="0"/>
              </a:ext>
            </a:extLst>
          </a:blip>
          <a:stretch>
            <a:fillRect/>
          </a:stretch>
        </p:blipFill>
        <p:spPr>
          <a:xfrm>
            <a:off x="2436136" y="2800419"/>
            <a:ext cx="4124445" cy="1574255"/>
          </a:xfrm>
          <a:prstGeom prst="rect">
            <a:avLst/>
          </a:prstGeom>
        </p:spPr>
      </p:pic>
      <p:pic>
        <p:nvPicPr>
          <p:cNvPr id="20" name="Picture 19" descr="truck-ship.jpg"/>
          <p:cNvPicPr>
            <a:picLocks noChangeAspect="1"/>
          </p:cNvPicPr>
          <p:nvPr/>
        </p:nvPicPr>
        <p:blipFill>
          <a:blip r:embed="rId10" cstate="screen">
            <a:extLst>
              <a:ext uri="{28A0092B-C50C-407E-A947-70E740481C1C}">
                <a14:useLocalDpi xmlns:a14="http://schemas.microsoft.com/office/drawing/2010/main" val="0"/>
              </a:ext>
            </a:extLst>
          </a:blip>
          <a:stretch>
            <a:fillRect/>
          </a:stretch>
        </p:blipFill>
        <p:spPr>
          <a:xfrm>
            <a:off x="6492100" y="5034483"/>
            <a:ext cx="1781013" cy="1090871"/>
          </a:xfrm>
          <a:prstGeom prst="rect">
            <a:avLst/>
          </a:prstGeom>
        </p:spPr>
      </p:pic>
      <p:pic>
        <p:nvPicPr>
          <p:cNvPr id="21" name="Picture 20" descr="downtime.jp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071967" y="4589811"/>
            <a:ext cx="2104635" cy="1696111"/>
          </a:xfrm>
          <a:prstGeom prst="rect">
            <a:avLst/>
          </a:prstGeom>
        </p:spPr>
      </p:pic>
      <p:grpSp>
        <p:nvGrpSpPr>
          <p:cNvPr id="4" name="Group 3"/>
          <p:cNvGrpSpPr/>
          <p:nvPr/>
        </p:nvGrpSpPr>
        <p:grpSpPr>
          <a:xfrm>
            <a:off x="162027" y="1377799"/>
            <a:ext cx="11850704" cy="5242819"/>
            <a:chOff x="70719" y="1402815"/>
            <a:chExt cx="8888028" cy="5242820"/>
          </a:xfrm>
        </p:grpSpPr>
        <p:sp>
          <p:nvSpPr>
            <p:cNvPr id="2" name="TextBox 1"/>
            <p:cNvSpPr txBox="1"/>
            <p:nvPr/>
          </p:nvSpPr>
          <p:spPr>
            <a:xfrm>
              <a:off x="3973048" y="2102248"/>
              <a:ext cx="1524000" cy="697563"/>
            </a:xfrm>
            <a:prstGeom prst="rect">
              <a:avLst/>
            </a:prstGeom>
            <a:noFill/>
          </p:spPr>
          <p:txBody>
            <a:bodyPr wrap="square" rtlCol="0">
              <a:spAutoFit/>
            </a:bodyPr>
            <a:lstStyle/>
            <a:p>
              <a:pPr defTabSz="914304"/>
              <a:r>
                <a:rPr lang="en-US" sz="16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How Can I Better </a:t>
              </a:r>
              <a:r>
                <a:rPr lang="en-US" sz="2333" b="1" dirty="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Innovate</a:t>
              </a:r>
              <a:r>
                <a:rPr lang="en-US" sz="20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a:t>
              </a:r>
              <a:endParaRPr lang="en-US" sz="1867"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11" name="TextBox 10"/>
            <p:cNvSpPr txBox="1"/>
            <p:nvPr/>
          </p:nvSpPr>
          <p:spPr>
            <a:xfrm>
              <a:off x="6977547" y="2029066"/>
              <a:ext cx="1981200" cy="379656"/>
            </a:xfrm>
            <a:prstGeom prst="rect">
              <a:avLst/>
            </a:prstGeom>
            <a:noFill/>
          </p:spPr>
          <p:txBody>
            <a:bodyPr wrap="square" rtlCol="0">
              <a:spAutoFit/>
            </a:bodyPr>
            <a:lstStyle/>
            <a:p>
              <a:pPr defTabSz="914304"/>
              <a:r>
                <a:rPr lang="en-US" sz="1867" dirty="0">
                  <a:solidFill>
                    <a:prstClr val="white"/>
                  </a:solidFill>
                  <a:latin typeface="CiscoSansTT Thin"/>
                  <a:cs typeface="CiscoSansTT Thin"/>
                </a:rPr>
                <a:t>I need to improve</a:t>
              </a:r>
              <a:endParaRPr lang="en-US" sz="2000" dirty="0">
                <a:solidFill>
                  <a:prstClr val="white"/>
                </a:solidFill>
                <a:latin typeface="CiscoSansTT Thin"/>
                <a:cs typeface="CiscoSansTT Thin"/>
              </a:endParaRPr>
            </a:p>
          </p:txBody>
        </p:sp>
        <p:sp>
          <p:nvSpPr>
            <p:cNvPr id="3" name="Rectangle 2"/>
            <p:cNvSpPr/>
            <p:nvPr/>
          </p:nvSpPr>
          <p:spPr>
            <a:xfrm>
              <a:off x="7502651" y="4765779"/>
              <a:ext cx="1299875" cy="1077218"/>
            </a:xfrm>
            <a:prstGeom prst="rect">
              <a:avLst/>
            </a:prstGeom>
          </p:spPr>
          <p:txBody>
            <a:bodyPr wrap="none">
              <a:spAutoFit/>
            </a:bodyPr>
            <a:lstStyle/>
            <a:p>
              <a:pPr defTabSz="914304"/>
              <a:r>
                <a:rPr lang="en-US" sz="3200" b="1" dirty="0">
                  <a:solidFill>
                    <a:srgbClr val="FFC000"/>
                  </a:solidFill>
                  <a:latin typeface="CiscoSansTT"/>
                  <a:cs typeface="CiscoSansTT"/>
                </a:rPr>
                <a:t>Product</a:t>
              </a:r>
            </a:p>
            <a:p>
              <a:pPr defTabSz="914304"/>
              <a:r>
                <a:rPr lang="en-US" sz="3200" b="1" dirty="0">
                  <a:solidFill>
                    <a:srgbClr val="FFC000"/>
                  </a:solidFill>
                  <a:latin typeface="CiscoSansTT"/>
                  <a:cs typeface="CiscoSansTT"/>
                </a:rPr>
                <a:t>Quality.</a:t>
              </a:r>
            </a:p>
          </p:txBody>
        </p:sp>
        <p:sp>
          <p:nvSpPr>
            <p:cNvPr id="18" name="TextBox 17"/>
            <p:cNvSpPr txBox="1"/>
            <p:nvPr/>
          </p:nvSpPr>
          <p:spPr>
            <a:xfrm>
              <a:off x="4953000" y="3581401"/>
              <a:ext cx="1509345" cy="323165"/>
            </a:xfrm>
            <a:prstGeom prst="rect">
              <a:avLst/>
            </a:prstGeom>
          </p:spPr>
          <p:txBody>
            <a:bodyPr wrap="square">
              <a:spAutoFit/>
            </a:bodyPr>
            <a:lstStyle>
              <a:defPPr>
                <a:defRPr lang="en-US"/>
              </a:defPPr>
              <a:lvl1pPr>
                <a:defRPr sz="3200" b="1">
                  <a:solidFill>
                    <a:schemeClr val="bg1"/>
                  </a:solidFill>
                  <a:latin typeface="CiscoSansTT"/>
                  <a:cs typeface="CiscoSansTT"/>
                </a:defRPr>
              </a:lvl1pPr>
            </a:lstStyle>
            <a:p>
              <a:pPr defTabSz="914304"/>
              <a:r>
                <a:rPr lang="en-US" sz="1500" b="0" dirty="0">
                  <a:solidFill>
                    <a:prstClr val="white"/>
                  </a:solidFill>
                </a:rPr>
                <a:t>How Do I </a:t>
              </a:r>
            </a:p>
          </p:txBody>
        </p:sp>
        <p:sp>
          <p:nvSpPr>
            <p:cNvPr id="22" name="TextBox 21"/>
            <p:cNvSpPr txBox="1"/>
            <p:nvPr/>
          </p:nvSpPr>
          <p:spPr>
            <a:xfrm>
              <a:off x="5144698" y="3806313"/>
              <a:ext cx="1692443" cy="543867"/>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Improve </a:t>
              </a:r>
              <a:r>
                <a:rPr lang="en-US" sz="1467" b="1" dirty="0">
                  <a:solidFill>
                    <a:srgbClr val="FFC000"/>
                  </a:solidFill>
                  <a:latin typeface="CiscoSansTT Thin"/>
                  <a:cs typeface="CiscoSansTT Thin"/>
                </a:rPr>
                <a:t>workforce</a:t>
              </a:r>
            </a:p>
            <a:p>
              <a:pPr defTabSz="914304"/>
              <a:r>
                <a:rPr lang="en-US" sz="1467" b="1" dirty="0">
                  <a:solidFill>
                    <a:srgbClr val="FFC000"/>
                  </a:solidFill>
                  <a:latin typeface="CiscoSansTT Thin"/>
                  <a:cs typeface="CiscoSansTT Thin"/>
                </a:rPr>
                <a:t>productivity</a:t>
              </a:r>
              <a:r>
                <a:rPr lang="en-US" sz="1467" dirty="0">
                  <a:solidFill>
                    <a:prstClr val="white"/>
                  </a:solidFill>
                  <a:latin typeface="CiscoSansTT Thin"/>
                  <a:cs typeface="CiscoSansTT Thin"/>
                </a:rPr>
                <a:t>?</a:t>
              </a:r>
              <a:endParaRPr lang="en-US" sz="1600" dirty="0">
                <a:solidFill>
                  <a:prstClr val="white"/>
                </a:solidFill>
                <a:latin typeface="CiscoSansTT Thin"/>
                <a:cs typeface="CiscoSansTT Thin"/>
              </a:endParaRPr>
            </a:p>
          </p:txBody>
        </p:sp>
        <p:sp>
          <p:nvSpPr>
            <p:cNvPr id="23" name="TextBox 22"/>
            <p:cNvSpPr txBox="1"/>
            <p:nvPr/>
          </p:nvSpPr>
          <p:spPr>
            <a:xfrm>
              <a:off x="333959" y="3121966"/>
              <a:ext cx="1981200" cy="379656"/>
            </a:xfrm>
            <a:prstGeom prst="rect">
              <a:avLst/>
            </a:prstGeom>
            <a:noFill/>
          </p:spPr>
          <p:txBody>
            <a:bodyPr wrap="square" rtlCol="0">
              <a:spAutoFit/>
            </a:bodyPr>
            <a:lstStyle/>
            <a:p>
              <a:pPr defTabSz="914304"/>
              <a:r>
                <a:rPr lang="en-US" sz="1867" dirty="0">
                  <a:solidFill>
                    <a:prstClr val="white"/>
                  </a:solidFill>
                  <a:latin typeface="CiscoSansTT Thin"/>
                  <a:cs typeface="CiscoSansTT Thin"/>
                </a:rPr>
                <a:t>I need to achieve</a:t>
              </a:r>
              <a:endParaRPr lang="en-US" sz="2000" dirty="0">
                <a:solidFill>
                  <a:prstClr val="white"/>
                </a:solidFill>
                <a:latin typeface="CiscoSansTT Thin"/>
                <a:cs typeface="CiscoSansTT Thin"/>
              </a:endParaRPr>
            </a:p>
          </p:txBody>
        </p:sp>
        <p:sp>
          <p:nvSpPr>
            <p:cNvPr id="24" name="Rectangle 23"/>
            <p:cNvSpPr/>
            <p:nvPr/>
          </p:nvSpPr>
          <p:spPr>
            <a:xfrm>
              <a:off x="349520" y="3413438"/>
              <a:ext cx="1489738" cy="605422"/>
            </a:xfrm>
            <a:prstGeom prst="rect">
              <a:avLst/>
            </a:prstGeom>
          </p:spPr>
          <p:txBody>
            <a:bodyPr wrap="square">
              <a:spAutoFit/>
            </a:bodyPr>
            <a:lstStyle/>
            <a:p>
              <a:pPr defTabSz="914304"/>
              <a:r>
                <a:rPr lang="en-US" sz="1667" dirty="0">
                  <a:solidFill>
                    <a:srgbClr val="FFC000"/>
                  </a:solidFill>
                  <a:latin typeface="CiscoSansTT"/>
                  <a:cs typeface="CiscoSansTT"/>
                </a:rPr>
                <a:t>Real Time</a:t>
              </a:r>
            </a:p>
            <a:p>
              <a:pPr defTabSz="914304"/>
              <a:r>
                <a:rPr lang="en-US" sz="1667" dirty="0">
                  <a:solidFill>
                    <a:srgbClr val="FFC000"/>
                  </a:solidFill>
                  <a:latin typeface="CiscoSansTT"/>
                  <a:cs typeface="CiscoSansTT"/>
                </a:rPr>
                <a:t>Visibility</a:t>
              </a:r>
            </a:p>
          </p:txBody>
        </p:sp>
        <p:sp>
          <p:nvSpPr>
            <p:cNvPr id="26" name="TextBox 25"/>
            <p:cNvSpPr txBox="1"/>
            <p:nvPr/>
          </p:nvSpPr>
          <p:spPr>
            <a:xfrm>
              <a:off x="178720" y="1402815"/>
              <a:ext cx="1828800" cy="1272015"/>
            </a:xfrm>
            <a:prstGeom prst="rect">
              <a:avLst/>
            </a:prstGeom>
            <a:noFill/>
          </p:spPr>
          <p:txBody>
            <a:bodyPr wrap="square" rtlCol="0">
              <a:spAutoFit/>
            </a:bodyPr>
            <a:lstStyle/>
            <a:p>
              <a:pPr defTabSz="914304"/>
              <a:r>
                <a:rPr lang="en-US" sz="1500"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How can I</a:t>
              </a:r>
            </a:p>
            <a:p>
              <a:pPr defTabSz="914304"/>
              <a:r>
                <a:rPr lang="en-US" sz="2333" b="1" dirty="0" smtClean="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capture </a:t>
              </a:r>
              <a:r>
                <a:rPr lang="en-US" sz="2333" b="1" dirty="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knowledge</a:t>
              </a:r>
              <a:r>
                <a:rPr lang="en-US" sz="15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 </a:t>
              </a:r>
              <a:r>
                <a:rPr lang="en-US" sz="1500"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for my transitioning workforce?</a:t>
              </a:r>
              <a:endParaRPr lang="en-US" sz="1667"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27" name="TextBox 26"/>
            <p:cNvSpPr txBox="1"/>
            <p:nvPr/>
          </p:nvSpPr>
          <p:spPr>
            <a:xfrm>
              <a:off x="1976168" y="5749733"/>
              <a:ext cx="1219200" cy="318100"/>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How can I</a:t>
              </a:r>
              <a:endParaRPr lang="en-US" sz="1600" dirty="0">
                <a:solidFill>
                  <a:prstClr val="white"/>
                </a:solidFill>
                <a:latin typeface="CiscoSansTT Thin"/>
                <a:cs typeface="CiscoSansTT Thin"/>
              </a:endParaRPr>
            </a:p>
          </p:txBody>
        </p:sp>
        <p:sp>
          <p:nvSpPr>
            <p:cNvPr id="28" name="Rectangle 27"/>
            <p:cNvSpPr/>
            <p:nvPr/>
          </p:nvSpPr>
          <p:spPr>
            <a:xfrm>
              <a:off x="1976168" y="5978658"/>
              <a:ext cx="1105110" cy="666977"/>
            </a:xfrm>
            <a:prstGeom prst="rect">
              <a:avLst/>
            </a:prstGeom>
          </p:spPr>
          <p:txBody>
            <a:bodyPr wrap="none">
              <a:spAutoFit/>
            </a:bodyPr>
            <a:lstStyle/>
            <a:p>
              <a:pPr defTabSz="914304"/>
              <a:r>
                <a:rPr lang="en-US" sz="1867" b="1" dirty="0">
                  <a:solidFill>
                    <a:srgbClr val="FFC000"/>
                  </a:solidFill>
                  <a:latin typeface="CiscoSansTT"/>
                  <a:cs typeface="CiscoSansTT"/>
                </a:rPr>
                <a:t>Reduce</a:t>
              </a:r>
            </a:p>
            <a:p>
              <a:pPr defTabSz="914304"/>
              <a:r>
                <a:rPr lang="en-US" sz="1867" b="1" dirty="0">
                  <a:solidFill>
                    <a:srgbClr val="FFC000"/>
                  </a:solidFill>
                  <a:latin typeface="CiscoSansTT"/>
                  <a:cs typeface="CiscoSansTT"/>
                </a:rPr>
                <a:t>Downtime?</a:t>
              </a:r>
            </a:p>
          </p:txBody>
        </p:sp>
        <p:sp>
          <p:nvSpPr>
            <p:cNvPr id="29" name="TextBox 28"/>
            <p:cNvSpPr txBox="1"/>
            <p:nvPr/>
          </p:nvSpPr>
          <p:spPr>
            <a:xfrm>
              <a:off x="4648200" y="4571999"/>
              <a:ext cx="2133600" cy="543867"/>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How can I have better visibility to manage my</a:t>
              </a:r>
              <a:endParaRPr lang="en-US" sz="1600" dirty="0">
                <a:solidFill>
                  <a:prstClr val="white"/>
                </a:solidFill>
                <a:latin typeface="CiscoSansTT Thin"/>
                <a:cs typeface="CiscoSansTT Thin"/>
              </a:endParaRPr>
            </a:p>
          </p:txBody>
        </p:sp>
        <p:sp>
          <p:nvSpPr>
            <p:cNvPr id="30" name="Rectangle 29"/>
            <p:cNvSpPr/>
            <p:nvPr/>
          </p:nvSpPr>
          <p:spPr>
            <a:xfrm>
              <a:off x="5006310" y="6166340"/>
              <a:ext cx="1737495" cy="338554"/>
            </a:xfrm>
            <a:prstGeom prst="rect">
              <a:avLst/>
            </a:prstGeom>
          </p:spPr>
          <p:txBody>
            <a:bodyPr wrap="none">
              <a:spAutoFit/>
            </a:bodyPr>
            <a:lstStyle/>
            <a:p>
              <a:pPr defTabSz="914304"/>
              <a:r>
                <a:rPr lang="en-US" sz="1600" b="1" dirty="0">
                  <a:solidFill>
                    <a:srgbClr val="FFC000"/>
                  </a:solidFill>
                  <a:latin typeface="CiscoSansTT"/>
                  <a:cs typeface="CiscoSansTT"/>
                </a:rPr>
                <a:t>Global Supply Chain?</a:t>
              </a:r>
            </a:p>
          </p:txBody>
        </p:sp>
        <p:sp>
          <p:nvSpPr>
            <p:cNvPr id="31" name="TextBox 30"/>
            <p:cNvSpPr txBox="1"/>
            <p:nvPr/>
          </p:nvSpPr>
          <p:spPr>
            <a:xfrm>
              <a:off x="70719" y="4772795"/>
              <a:ext cx="1295400" cy="574644"/>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Introduce new IOT </a:t>
              </a:r>
              <a:r>
                <a:rPr lang="en-US" sz="1667" dirty="0">
                  <a:solidFill>
                    <a:srgbClr val="FFC000"/>
                  </a:solidFill>
                  <a:latin typeface="CiscoSansTT Thin"/>
                  <a:cs typeface="CiscoSansTT Thin"/>
                </a:rPr>
                <a:t>solutions faster</a:t>
              </a:r>
              <a:r>
                <a:rPr lang="en-US" sz="1467" dirty="0">
                  <a:solidFill>
                    <a:prstClr val="white"/>
                  </a:solidFill>
                  <a:latin typeface="CiscoSansTT Thin"/>
                  <a:cs typeface="CiscoSansTT Thin"/>
                </a:rPr>
                <a:t>?</a:t>
              </a:r>
              <a:endParaRPr lang="en-US" sz="1600" dirty="0">
                <a:solidFill>
                  <a:prstClr val="white"/>
                </a:solidFill>
                <a:latin typeface="CiscoSansTT Thin"/>
                <a:cs typeface="CiscoSansTT Thin"/>
              </a:endParaRPr>
            </a:p>
          </p:txBody>
        </p:sp>
        <p:sp>
          <p:nvSpPr>
            <p:cNvPr id="32" name="TextBox 31"/>
            <p:cNvSpPr txBox="1"/>
            <p:nvPr/>
          </p:nvSpPr>
          <p:spPr>
            <a:xfrm>
              <a:off x="152400" y="4501491"/>
              <a:ext cx="1143000" cy="318100"/>
            </a:xfrm>
            <a:prstGeom prst="rect">
              <a:avLst/>
            </a:prstGeom>
            <a:noFill/>
          </p:spPr>
          <p:txBody>
            <a:bodyPr wrap="square" rtlCol="0">
              <a:spAutoFit/>
            </a:bodyPr>
            <a:lstStyle>
              <a:defPPr>
                <a:defRPr lang="en-US"/>
              </a:defPPr>
              <a:lvl1pPr defTabSz="1097236">
                <a:defRPr sz="1760">
                  <a:solidFill>
                    <a:prstClr val="white"/>
                  </a:solidFill>
                  <a:latin typeface="CiscoSansTT Thin"/>
                  <a:cs typeface="CiscoSansTT Thin"/>
                </a:defRPr>
              </a:lvl1pPr>
            </a:lstStyle>
            <a:p>
              <a:r>
                <a:rPr lang="en-US" sz="1467" dirty="0"/>
                <a:t>How Can I</a:t>
              </a:r>
            </a:p>
          </p:txBody>
        </p:sp>
      </p:grpSp>
      <p:sp>
        <p:nvSpPr>
          <p:cNvPr id="5" name="TextBox 4"/>
          <p:cNvSpPr txBox="1"/>
          <p:nvPr/>
        </p:nvSpPr>
        <p:spPr>
          <a:xfrm>
            <a:off x="1066801" y="381000"/>
            <a:ext cx="210314" cy="220510"/>
          </a:xfrm>
          <a:prstGeom prst="rect">
            <a:avLst/>
          </a:prstGeom>
          <a:noFill/>
        </p:spPr>
        <p:txBody>
          <a:bodyPr wrap="none" rtlCol="0">
            <a:spAutoFit/>
          </a:bodyPr>
          <a:lstStyle/>
          <a:p>
            <a:pPr defTabSz="668231"/>
            <a:r>
              <a:rPr lang="en-US" sz="833" dirty="0">
                <a:solidFill>
                  <a:srgbClr val="B1BABF"/>
                </a:solidFill>
                <a:cs typeface="Neo Sans Intel"/>
              </a:rPr>
              <a:t> </a:t>
            </a:r>
          </a:p>
        </p:txBody>
      </p:sp>
      <p:sp>
        <p:nvSpPr>
          <p:cNvPr id="33" name="Title 1"/>
          <p:cNvSpPr txBox="1">
            <a:spLocks/>
          </p:cNvSpPr>
          <p:nvPr/>
        </p:nvSpPr>
        <p:spPr>
          <a:xfrm>
            <a:off x="270934" y="3483"/>
            <a:ext cx="11248103" cy="754053"/>
          </a:xfrm>
          <a:prstGeom prst="rect">
            <a:avLst/>
          </a:prstGeom>
        </p:spPr>
        <p:txBody>
          <a:bodyPr vert="horz" lIns="76200" tIns="38100" rIns="76200" bIns="38100" rtlCol="0" anchor="t" anchorCtr="0">
            <a:spAutoFit/>
          </a:bodyPr>
          <a:lstStyle>
            <a:lvl1pPr defTabSz="1463040">
              <a:lnSpc>
                <a:spcPct val="100000"/>
              </a:lnSpc>
              <a:spcBef>
                <a:spcPct val="0"/>
              </a:spcBef>
              <a:buNone/>
              <a:defRPr sz="4480" b="0">
                <a:solidFill>
                  <a:schemeClr val="tx1">
                    <a:alpha val="90000"/>
                  </a:schemeClr>
                </a:solidFill>
                <a:ea typeface="+mj-ea"/>
                <a:cs typeface="+mj-cs"/>
              </a:defRPr>
            </a:lvl1pPr>
          </a:lstStyle>
          <a:p>
            <a:r>
              <a:rPr lang="en-US" sz="4400" kern="0" spc="100" dirty="0">
                <a:solidFill>
                  <a:srgbClr val="F3D54E"/>
                </a:solidFill>
                <a:effectLst>
                  <a:outerShdw blurRad="431800" algn="ctr" rotWithShape="0">
                    <a:prstClr val="black"/>
                  </a:outerShdw>
                </a:effectLst>
                <a:latin typeface="+mj-lt"/>
              </a:rPr>
              <a:t>Industrial</a:t>
            </a:r>
            <a:r>
              <a:rPr lang="en-US" sz="4400" dirty="0">
                <a:solidFill>
                  <a:prstClr val="white">
                    <a:alpha val="90000"/>
                  </a:prstClr>
                </a:solidFill>
                <a:latin typeface="+mj-lt"/>
              </a:rPr>
              <a:t> customers are </a:t>
            </a:r>
            <a:r>
              <a:rPr lang="en-US" sz="4400" dirty="0" smtClean="0">
                <a:solidFill>
                  <a:prstClr val="white">
                    <a:alpha val="90000"/>
                  </a:prstClr>
                </a:solidFill>
                <a:latin typeface="+mj-lt"/>
              </a:rPr>
              <a:t>asking …</a:t>
            </a:r>
            <a:endParaRPr lang="en-US" sz="4400" dirty="0">
              <a:solidFill>
                <a:prstClr val="white">
                  <a:alpha val="90000"/>
                </a:prstClr>
              </a:solidFill>
              <a:latin typeface="+mj-lt"/>
            </a:endParaRPr>
          </a:p>
        </p:txBody>
      </p:sp>
    </p:spTree>
    <p:extLst>
      <p:ext uri="{BB962C8B-B14F-4D97-AF65-F5344CB8AC3E}">
        <p14:creationId xmlns:p14="http://schemas.microsoft.com/office/powerpoint/2010/main" val="102818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solidFill>
                  <a:srgbClr val="F3D54E">
                    <a:alpha val="90000"/>
                  </a:srgbClr>
                </a:solidFill>
              </a:rPr>
              <a:t>Visibility </a:t>
            </a:r>
            <a:r>
              <a:rPr lang="en-US" dirty="0" smtClean="0"/>
              <a:t>Leveraged for decision making</a:t>
            </a:r>
            <a:endParaRPr lang="en-US" dirty="0"/>
          </a:p>
        </p:txBody>
      </p:sp>
      <p:sp>
        <p:nvSpPr>
          <p:cNvPr id="3" name="Text Placeholder 2"/>
          <p:cNvSpPr>
            <a:spLocks noGrp="1"/>
          </p:cNvSpPr>
          <p:nvPr>
            <p:ph type="body" sz="quarter" idx="13"/>
          </p:nvPr>
        </p:nvSpPr>
        <p:spPr/>
        <p:txBody>
          <a:bodyPr/>
          <a:lstStyle/>
          <a:p>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Matt Wells, product general manager for automation software at GE Digital, based in San Ramon, Calif.</a:t>
            </a:r>
            <a:endParaRPr lang="en-US" dirty="0"/>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8</a:t>
            </a:fld>
            <a:endParaRPr lang="en-US" dirty="0">
              <a:solidFill>
                <a:prstClr val="white"/>
              </a:solidFill>
            </a:endParaRPr>
          </a:p>
        </p:txBody>
      </p:sp>
      <p:sp>
        <p:nvSpPr>
          <p:cNvPr id="9" name="Content Placeholder 8"/>
          <p:cNvSpPr>
            <a:spLocks noGrp="1"/>
          </p:cNvSpPr>
          <p:nvPr>
            <p:ph sz="quarter" idx="15"/>
          </p:nvPr>
        </p:nvSpPr>
        <p:spPr/>
        <p:txBody>
          <a:bodyPr/>
          <a:lstStyle/>
          <a:p>
            <a:pPr algn="ctr"/>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“While manufacturers have long had access to data collected on the plant. floor, it's typically been locked away in proprietary manufacturing software silos, restricting their ability to leverage it for decision making, according to Matt Wells, product general manager for automation software at GE Digital, based in San Ramon, Calif. That changes with </a:t>
            </a:r>
            <a:r>
              <a:rPr lang="en-US" i="1" dirty="0" err="1">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IoT</a:t>
            </a:r>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 which makes it far easier to collect and manage large amounts of manufacturing data not just in a single factory, but across multiple production sites through the cloud, he said. When paired with analytics, companies will gain better insights, allowing them to optimize plant operations, reduce quality defects and perform preventative maintenance, according to Wells</a:t>
            </a:r>
            <a:r>
              <a:rPr lang="en-US" i="1" dirty="0" smtClean="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a:t>
            </a:r>
            <a:endPar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Tree>
    <p:extLst>
      <p:ext uri="{BB962C8B-B14F-4D97-AF65-F5344CB8AC3E}">
        <p14:creationId xmlns:p14="http://schemas.microsoft.com/office/powerpoint/2010/main" val="890536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9</a:t>
            </a:fld>
            <a:endParaRPr lang="en-US" dirty="0"/>
          </a:p>
        </p:txBody>
      </p:sp>
      <p:sp>
        <p:nvSpPr>
          <p:cNvPr id="3" name="Rectangle 2"/>
          <p:cNvSpPr/>
          <p:nvPr/>
        </p:nvSpPr>
        <p:spPr>
          <a:xfrm>
            <a:off x="-170683" y="1149867"/>
            <a:ext cx="12021874" cy="790088"/>
          </a:xfrm>
          <a:prstGeom prst="rect">
            <a:avLst/>
          </a:prstGeom>
        </p:spPr>
        <p:txBody>
          <a:bodyPr wrap="square">
            <a:spAutoFit/>
          </a:bodyPr>
          <a:lstStyle/>
          <a:p>
            <a:pPr marL="243821"/>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Industrial processes are taking on a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dual nature</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one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physical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and the other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digital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a:t>
            </a:r>
          </a:p>
          <a:p>
            <a:pPr marL="243821"/>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Together Industry 4.0 runs on </a:t>
            </a:r>
            <a:r>
              <a:rPr lang="en-US" sz="2267" b="1" dirty="0" smtClean="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Cyber-Physical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machines.</a:t>
            </a:r>
            <a:endParaRPr lang="en-US" sz="2267" dirty="0">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4" name="Title 2"/>
          <p:cNvSpPr txBox="1">
            <a:spLocks/>
          </p:cNvSpPr>
          <p:nvPr/>
        </p:nvSpPr>
        <p:spPr>
          <a:xfrm>
            <a:off x="105090" y="-8373"/>
            <a:ext cx="11746101" cy="1158240"/>
          </a:xfrm>
          <a:prstGeom prst="rect">
            <a:avLst/>
          </a:prstGeom>
          <a:effectLst>
            <a:outerShdw blurRad="50800" dist="38100" dir="2700000" algn="tl" rotWithShape="0">
              <a:prstClr val="black">
                <a:alpha val="40000"/>
              </a:prstClr>
            </a:outerShdw>
          </a:effectLst>
        </p:spPr>
        <p:txBody>
          <a:bodyPr vert="horz" lIns="0" tIns="0" rIns="0" bIns="0" rtlCol="0" anchor="b" anchorCtr="0">
            <a:noAutofit/>
          </a:bodyPr>
          <a:lstStyle>
            <a:lvl1pPr algn="l" defTabSz="457200" rtl="0" eaLnBrk="1" latinLnBrk="0" hangingPunct="1">
              <a:lnSpc>
                <a:spcPts val="5500"/>
              </a:lnSpc>
              <a:spcBef>
                <a:spcPts val="2400"/>
              </a:spcBef>
              <a:buNone/>
              <a:defRPr sz="4000" b="0" i="0" kern="1200" spc="100" baseline="0">
                <a:solidFill>
                  <a:schemeClr val="bg1"/>
                </a:solidFill>
                <a:latin typeface="Intel Clear"/>
                <a:ea typeface="Intel Clear Light" panose="020B0404020203020204" pitchFamily="34" charset="0"/>
                <a:cs typeface="Intel Clear"/>
              </a:defRPr>
            </a:lvl1pPr>
          </a:lstStyle>
          <a:p>
            <a:r>
              <a:rPr lang="en-US" sz="7200" kern="0" dirty="0" smtClean="0">
                <a:solidFill>
                  <a:srgbClr val="F3D54E"/>
                </a:solidFill>
                <a:effectLst>
                  <a:outerShdw blurRad="431800" algn="ctr" rotWithShape="0">
                    <a:prstClr val="black"/>
                  </a:outerShdw>
                </a:effectLst>
                <a:latin typeface="+mj-lt"/>
                <a:ea typeface="+mj-ea"/>
                <a:cs typeface="+mj-cs"/>
              </a:rPr>
              <a:t>Industrial </a:t>
            </a:r>
            <a:r>
              <a:rPr lang="en-US" sz="7200" dirty="0" err="1" smtClean="0">
                <a:solidFill>
                  <a:schemeClr val="tx1"/>
                </a:solidFill>
                <a:latin typeface="Intel Clear Pro" panose="020B0804020202060201" pitchFamily="34" charset="0"/>
                <a:ea typeface="Intel Clear Pro" panose="020B0804020202060201" pitchFamily="34" charset="0"/>
                <a:cs typeface="Intel Clear Pro" panose="020B0804020202060201" pitchFamily="34" charset="0"/>
              </a:rPr>
              <a:t>IoT</a:t>
            </a:r>
            <a:endParaRPr lang="en-US" sz="7200" dirty="0">
              <a:solidFill>
                <a:schemeClr val="tx1"/>
              </a:solidFill>
              <a:latin typeface="Intel Clear Pro" panose="020B0804020202060201" pitchFamily="34" charset="0"/>
              <a:ea typeface="Intel Clear Pro" panose="020B0804020202060201" pitchFamily="34" charset="0"/>
              <a:cs typeface="Intel Clear Pro" panose="020B0804020202060201" pitchFamily="34" charset="0"/>
            </a:endParaRPr>
          </a:p>
        </p:txBody>
      </p:sp>
      <p:grpSp>
        <p:nvGrpSpPr>
          <p:cNvPr id="5" name="Group 4"/>
          <p:cNvGrpSpPr/>
          <p:nvPr/>
        </p:nvGrpSpPr>
        <p:grpSpPr>
          <a:xfrm>
            <a:off x="467855" y="1898341"/>
            <a:ext cx="10856359" cy="1156612"/>
            <a:chOff x="580262" y="2243398"/>
            <a:chExt cx="10856359" cy="1156612"/>
          </a:xfrm>
        </p:grpSpPr>
        <p:sp>
          <p:nvSpPr>
            <p:cNvPr id="6" name="Rectangle 5"/>
            <p:cNvSpPr/>
            <p:nvPr/>
          </p:nvSpPr>
          <p:spPr>
            <a:xfrm>
              <a:off x="3084354" y="2476681"/>
              <a:ext cx="8352267" cy="892360"/>
            </a:xfrm>
            <a:prstGeom prst="rect">
              <a:avLst/>
            </a:prstGeom>
          </p:spPr>
          <p:txBody>
            <a:bodyPr wrap="square">
              <a:spAutoFit/>
            </a:bodyPr>
            <a:lstStyle/>
            <a:p>
              <a:pPr marL="325089" defTabSz="812720"/>
              <a:r>
                <a:rPr lang="en-US" sz="1733" dirty="0" smtClean="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Sensors are connecting our tools to their physical environment. The Internet of Things is connecting our tools to each other, and large scale computing is connecting our tools to us through optimization of process and analytics.</a:t>
              </a:r>
              <a:endParaRPr lang="en-US" sz="1733"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7" name="TextBox 6"/>
            <p:cNvSpPr txBox="1"/>
            <p:nvPr/>
          </p:nvSpPr>
          <p:spPr>
            <a:xfrm>
              <a:off x="1797422" y="2243398"/>
              <a:ext cx="1613313"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WHAT?</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262" y="2243398"/>
              <a:ext cx="1156612" cy="1156612"/>
            </a:xfrm>
            <a:prstGeom prst="rect">
              <a:avLst/>
            </a:prstGeom>
            <a:effectLst>
              <a:outerShdw blurRad="50800" dist="38100" dir="2700000" algn="tl" rotWithShape="0">
                <a:prstClr val="black">
                  <a:alpha val="40000"/>
                </a:prstClr>
              </a:outerShdw>
            </a:effectLst>
          </p:spPr>
        </p:pic>
      </p:grpSp>
      <p:grpSp>
        <p:nvGrpSpPr>
          <p:cNvPr id="9" name="Group 8"/>
          <p:cNvGrpSpPr/>
          <p:nvPr/>
        </p:nvGrpSpPr>
        <p:grpSpPr>
          <a:xfrm>
            <a:off x="537130" y="4976237"/>
            <a:ext cx="10983535" cy="1319643"/>
            <a:chOff x="613435" y="5006368"/>
            <a:chExt cx="10983535" cy="1319643"/>
          </a:xfrm>
        </p:grpSpPr>
        <p:sp>
          <p:nvSpPr>
            <p:cNvPr id="10" name="Rectangle 9"/>
            <p:cNvSpPr/>
            <p:nvPr/>
          </p:nvSpPr>
          <p:spPr>
            <a:xfrm>
              <a:off x="3403504" y="5166976"/>
              <a:ext cx="8193466" cy="1159035"/>
            </a:xfrm>
            <a:prstGeom prst="rect">
              <a:avLst/>
            </a:prstGeom>
          </p:spPr>
          <p:txBody>
            <a:bodyPr wrap="square">
              <a:spAutoFit/>
            </a:bodyPr>
            <a:lstStyle/>
            <a:p>
              <a:pPr defTabSz="812720"/>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Working through Industrial Consortiums and Open Industrial Standards to connect current industrial processes to physical sensors, secure protocols, new safety standards, virtualization, real-time automation and machine learning will able visibility and optimization of current business processes.</a:t>
              </a:r>
              <a:endPar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endParaRPr>
            </a:p>
          </p:txBody>
        </p:sp>
        <p:sp>
          <p:nvSpPr>
            <p:cNvPr id="11" name="TextBox 10"/>
            <p:cNvSpPr txBox="1"/>
            <p:nvPr/>
          </p:nvSpPr>
          <p:spPr>
            <a:xfrm>
              <a:off x="1866699" y="5006368"/>
              <a:ext cx="1331959"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How?</a:t>
              </a:r>
            </a:p>
          </p:txBody>
        </p:sp>
        <p:pic>
          <p:nvPicPr>
            <p:cNvPr id="12" name="Picture 11"/>
            <p:cNvPicPr>
              <a:picLocks noChangeAspect="1"/>
            </p:cNvPicPr>
            <p:nvPr/>
          </p:nvPicPr>
          <p:blipFill rotWithShape="1">
            <a:blip r:embed="rId4" cstate="print">
              <a:extLst>
                <a:ext uri="{28A0092B-C50C-407E-A947-70E740481C1C}">
                  <a14:useLocalDpi xmlns:a14="http://schemas.microsoft.com/office/drawing/2010/main" val="0"/>
                </a:ext>
              </a:extLst>
            </a:blip>
            <a:srcRect l="9199" t="9911" r="9062" b="9219"/>
            <a:stretch/>
          </p:blipFill>
          <p:spPr>
            <a:xfrm>
              <a:off x="613435" y="5166976"/>
              <a:ext cx="1081583" cy="919409"/>
            </a:xfrm>
            <a:prstGeom prst="rect">
              <a:avLst/>
            </a:prstGeom>
            <a:effectLst>
              <a:outerShdw blurRad="50800" dist="38100" dir="2700000" algn="tl" rotWithShape="0">
                <a:prstClr val="black">
                  <a:alpha val="40000"/>
                </a:prstClr>
              </a:outerShdw>
            </a:effectLst>
          </p:spPr>
        </p:pic>
      </p:grpSp>
      <p:grpSp>
        <p:nvGrpSpPr>
          <p:cNvPr id="13" name="Group 12"/>
          <p:cNvGrpSpPr/>
          <p:nvPr/>
        </p:nvGrpSpPr>
        <p:grpSpPr>
          <a:xfrm>
            <a:off x="570302" y="3283851"/>
            <a:ext cx="10950363" cy="1692386"/>
            <a:chOff x="720604" y="3626551"/>
            <a:chExt cx="10950363" cy="1692386"/>
          </a:xfrm>
        </p:grpSpPr>
        <p:sp>
          <p:nvSpPr>
            <p:cNvPr id="14" name="TextBox 13"/>
            <p:cNvSpPr txBox="1"/>
            <p:nvPr/>
          </p:nvSpPr>
          <p:spPr>
            <a:xfrm>
              <a:off x="1866691" y="3835470"/>
              <a:ext cx="1331959"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WHY?</a:t>
              </a:r>
            </a:p>
          </p:txBody>
        </p:sp>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604" y="3998285"/>
              <a:ext cx="867236" cy="999705"/>
            </a:xfrm>
            <a:prstGeom prst="rect">
              <a:avLst/>
            </a:prstGeom>
            <a:effectLst>
              <a:outerShdw blurRad="50800" dist="38100" dir="2700000" algn="tl" rotWithShape="0">
                <a:prstClr val="black">
                  <a:alpha val="40000"/>
                </a:prstClr>
              </a:outerShdw>
            </a:effectLst>
          </p:spPr>
        </p:pic>
        <p:sp>
          <p:nvSpPr>
            <p:cNvPr id="16" name="Rectangle 15"/>
            <p:cNvSpPr/>
            <p:nvPr/>
          </p:nvSpPr>
          <p:spPr>
            <a:xfrm>
              <a:off x="3477501" y="3626551"/>
              <a:ext cx="8193466" cy="1692386"/>
            </a:xfrm>
            <a:prstGeom prst="rect">
              <a:avLst/>
            </a:prstGeom>
          </p:spPr>
          <p:txBody>
            <a:bodyPr wrap="square">
              <a:spAutoFit/>
            </a:bodyPr>
            <a:lstStyle/>
            <a:p>
              <a:pPr defTabSz="812720"/>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IIoT is about decoupling devices from applications and gaining visibility into business processes. When each manufacturing device can provide data about it’s use and status then manufacturing processes can be dynamically configured and reconfigured by a data-driven, software processes. Manufacturing will be able to </a:t>
              </a:r>
              <a:r>
                <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move faster, be more flexible</a:t>
              </a:r>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 meet higher work safety standards </a:t>
              </a:r>
              <a:r>
                <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and fulfill higher quality </a:t>
              </a:r>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standards. </a:t>
              </a:r>
              <a:endPar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endParaRPr>
            </a:p>
          </p:txBody>
        </p:sp>
      </p:grpSp>
    </p:spTree>
    <p:extLst>
      <p:ext uri="{BB962C8B-B14F-4D97-AF65-F5344CB8AC3E}">
        <p14:creationId xmlns:p14="http://schemas.microsoft.com/office/powerpoint/2010/main" val="3778228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USE THIS THEME">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ontrol xmlns="http://schemas.microsoft.com/VisualStudio/2011/storyboarding/control">
  <Id Name="edb88dee-5860-4ac2-8c71-4759297c4c88" Revision="1" Stencil="System.MyShapes" StencilVersion="1.0"/>
</Control>
</file>

<file path=customXml/itemProps1.xml><?xml version="1.0" encoding="utf-8"?>
<ds:datastoreItem xmlns:ds="http://schemas.openxmlformats.org/officeDocument/2006/customXml" ds:itemID="{3F0D5FD3-706D-4CA2-A178-965A385B413A}">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60573</TotalTime>
  <Words>3467</Words>
  <Application>Microsoft Office PowerPoint</Application>
  <PresentationFormat>Widescreen</PresentationFormat>
  <Paragraphs>471</Paragraphs>
  <Slides>22</Slides>
  <Notes>21</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22</vt:i4>
      </vt:variant>
    </vt:vector>
  </HeadingPairs>
  <TitlesOfParts>
    <vt:vector size="34" baseType="lpstr">
      <vt:lpstr>Arial</vt:lpstr>
      <vt:lpstr>Calibri</vt:lpstr>
      <vt:lpstr>Calibri Light</vt:lpstr>
      <vt:lpstr>CiscoSansTT</vt:lpstr>
      <vt:lpstr>CiscoSansTT Thin</vt:lpstr>
      <vt:lpstr>Intel Clear</vt:lpstr>
      <vt:lpstr>Intel Clear Light</vt:lpstr>
      <vt:lpstr>Intel Clear Pro</vt:lpstr>
      <vt:lpstr>intel-clear</vt:lpstr>
      <vt:lpstr>Neo Sans Intel</vt:lpstr>
      <vt:lpstr>Wingdings</vt:lpstr>
      <vt:lpstr>USE THIS THEME</vt:lpstr>
      <vt:lpstr>PowerPoint Presentation</vt:lpstr>
      <vt:lpstr>Legal Notices and Disclaimers</vt:lpstr>
      <vt:lpstr>IIOT Workshop Overview </vt:lpstr>
      <vt:lpstr>Introducing the Up2 Grove Iot Development kit</vt:lpstr>
      <vt:lpstr>IOT Client (Core) Foundation Dev Kit - Starting at $1,250 </vt:lpstr>
      <vt:lpstr>industrial Revolution 4.0</vt:lpstr>
      <vt:lpstr>PowerPoint Presentation</vt:lpstr>
      <vt:lpstr>Visibility Leveraged for decision making</vt:lpstr>
      <vt:lpstr>PowerPoint Presentation</vt:lpstr>
      <vt:lpstr>Technology enables New Value</vt:lpstr>
      <vt:lpstr>Cycle of Continuous Smart Manufacturing</vt:lpstr>
      <vt:lpstr>Industrial 4.0 Pilot Opportunities</vt:lpstr>
      <vt:lpstr>The PATH to Industry 4.0</vt:lpstr>
      <vt:lpstr>Government Action</vt:lpstr>
      <vt:lpstr>vision for Industrial IoT</vt:lpstr>
      <vt:lpstr>Intel Technology for Industrial IoT/Industry 4.0</vt:lpstr>
      <vt:lpstr>PowerPoint Presentation</vt:lpstr>
      <vt:lpstr>PowerPoint Presentation</vt:lpstr>
      <vt:lpstr>Honeywell connected freight</vt:lpstr>
      <vt:lpstr>Case Study Headlines</vt:lpstr>
      <vt:lpstr>Where to Go from Here?</vt:lpstr>
      <vt:lpstr>PowerPoint Presentation</vt:lpstr>
    </vt:vector>
  </TitlesOfParts>
  <Company>Intel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daniel.w.holmlund@intel.com</dc:creator>
  <cp:keywords>CTPClassification=CTP_IC:VisualMarkings=, CTPClassification=CTP_IC</cp:keywords>
  <cp:lastModifiedBy>Holmlund, Daniel W</cp:lastModifiedBy>
  <cp:revision>1078</cp:revision>
  <cp:lastPrinted>2017-11-20T21:45:02Z</cp:lastPrinted>
  <dcterms:created xsi:type="dcterms:W3CDTF">2017-05-17T21:52:06Z</dcterms:created>
  <dcterms:modified xsi:type="dcterms:W3CDTF">2018-09-28T16:42:14Z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y fmtid="{D5CDD505-2E9C-101B-9397-08002B2CF9AE}" pid="3" name="TitusGUID">
    <vt:lpwstr>82600055-bc18-49c7-a8f1-d2a2ccadd3a5</vt:lpwstr>
  </property>
  <property fmtid="{D5CDD505-2E9C-101B-9397-08002B2CF9AE}" pid="4" name="CTP_BU">
    <vt:lpwstr>DEVELOPER RELATIONS GROUP</vt:lpwstr>
  </property>
  <property fmtid="{D5CDD505-2E9C-101B-9397-08002B2CF9AE}" pid="5" name="CTP_TimeStamp">
    <vt:lpwstr>2018-09-28 16:42:02Z</vt:lpwstr>
  </property>
  <property fmtid="{D5CDD505-2E9C-101B-9397-08002B2CF9AE}" pid="6" name="CTPClassification">
    <vt:lpwstr>CTP_IC</vt:lpwstr>
  </property>
</Properties>
</file>

<file path=docProps/thumbnail.jpeg>
</file>